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61" r:id="rId3"/>
    <p:sldId id="257" r:id="rId4"/>
    <p:sldId id="284" r:id="rId5"/>
    <p:sldId id="272" r:id="rId6"/>
    <p:sldId id="282" r:id="rId7"/>
    <p:sldId id="28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81BD"/>
    <a:srgbClr val="00B0F0"/>
    <a:srgbClr val="C0AE40"/>
    <a:srgbClr val="602E04"/>
    <a:srgbClr val="713605"/>
    <a:srgbClr val="000000"/>
    <a:srgbClr val="DACC78"/>
    <a:srgbClr val="5D7430"/>
    <a:srgbClr val="485925"/>
    <a:srgbClr val="FDDDC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473EAF-816E-4705-9B11-589EE909C298}" type="datetimeFigureOut">
              <a:rPr lang="ru-RU" smtClean="0"/>
              <a:t>27.11.2011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7DE6A0-0EA5-4B9B-9EB8-78A5616AA41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B6551-7C79-4359-9593-0BA49520EC8F}" type="datetime1">
              <a:rPr lang="ru-RU" smtClean="0"/>
              <a:t>27.11.2011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Сокирко С. П.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A3FFD-054E-4FAA-956B-3DFACA2A307A}" type="datetime1">
              <a:rPr lang="ru-RU" smtClean="0"/>
              <a:t>27.11.2011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Сокирко С. П.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2173D-8E03-429B-ADDF-DBFC6AE0B294}" type="datetime1">
              <a:rPr lang="ru-RU" smtClean="0"/>
              <a:t>27.11.2011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Сокирко С. П.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30493A-F3C3-40FB-8B82-8A8448B9A2E7}" type="datetime1">
              <a:rPr lang="ru-RU" smtClean="0"/>
              <a:t>27.11.2011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dirty="0" smtClean="0"/>
              <a:t>Сокирко С. П.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2E40B7-B03F-416C-8EA0-338FB7E994A6}" type="datetime1">
              <a:rPr lang="ru-RU" smtClean="0"/>
              <a:t>27.11.2011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dirty="0" smtClean="0"/>
              <a:t>Сокирко С. П.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40BD5E-7504-4D66-B5EA-C98215D32852}" type="datetime1">
              <a:rPr lang="ru-RU" smtClean="0"/>
              <a:t>27.11.2011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dirty="0" smtClean="0"/>
              <a:t>Сокирко С. П.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EE9B0D-9AEF-4219-8EB2-9CF04685A8D7}" type="datetime1">
              <a:rPr lang="ru-RU" smtClean="0"/>
              <a:t>27.11.2011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dirty="0" smtClean="0"/>
              <a:t>Сокирко С. П.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385B8A-ACE4-4D80-A482-6EDB8CBF7391}" type="datetime1">
              <a:rPr lang="ru-RU" smtClean="0"/>
              <a:t>27.11.2011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dirty="0" smtClean="0"/>
              <a:t>Сокирко С. П.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E370FE-E06A-4CD6-B87B-DAF1FAA7A68F}" type="datetime1">
              <a:rPr lang="ru-RU" smtClean="0"/>
              <a:t>27.11.2011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dirty="0" smtClean="0"/>
              <a:t>Сокирко С. П.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119C6C-227C-413A-BF86-D5B8CE4FE1A8}" type="datetime1">
              <a:rPr lang="ru-RU" smtClean="0"/>
              <a:t>27.11.2011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dirty="0" smtClean="0"/>
              <a:t>Сокирко С. П.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4ECA75-0804-426E-B060-73F8C068ACEE}" type="datetime1">
              <a:rPr lang="ru-RU" smtClean="0"/>
              <a:t>27.11.2011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dirty="0" smtClean="0"/>
              <a:t>Сокирко С. П.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A2CCF-BAE7-4681-B327-83164BAD1320}" type="datetime1">
              <a:rPr lang="ru-RU" smtClean="0"/>
              <a:t>27.11.2011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Сокирко С. П.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8C4DD3-7D84-4288-820F-1DEFE3B745A7}" type="datetime1">
              <a:rPr lang="ru-RU" smtClean="0"/>
              <a:t>27.11.2011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dirty="0" smtClean="0"/>
              <a:t>Сокирко С. П.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064385-040B-41FE-B3F4-1BFE6BA148D3}" type="datetime1">
              <a:rPr lang="ru-RU" smtClean="0"/>
              <a:t>27.11.2011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dirty="0" smtClean="0"/>
              <a:t>Сокирко С. П.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FFC701-4687-4BCE-9737-8803A599A1D6}" type="datetime1">
              <a:rPr lang="ru-RU" smtClean="0"/>
              <a:t>27.11.2011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dirty="0" smtClean="0"/>
              <a:t>Сокирко С. П.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EEACC-90CD-424F-B6A8-87336F079625}" type="datetime1">
              <a:rPr lang="ru-RU" smtClean="0"/>
              <a:t>27.11.2011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Сокирко С. П.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DB8AF-452A-46E9-A170-4FD7613D8364}" type="datetime1">
              <a:rPr lang="ru-RU" smtClean="0"/>
              <a:t>27.11.2011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Сокирко С. П.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3A1E1-4ECF-4786-A278-A7E86C2B966A}" type="datetime1">
              <a:rPr lang="ru-RU" smtClean="0"/>
              <a:t>27.11.2011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Сокирко С. П.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0BBDD-9306-4E84-82F8-02973CE26C36}" type="datetime1">
              <a:rPr lang="ru-RU" smtClean="0"/>
              <a:t>27.11.2011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Сокирко С. П.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30775-1983-483B-93B3-F9B54D774CC3}" type="datetime1">
              <a:rPr lang="ru-RU" smtClean="0"/>
              <a:t>27.11.2011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Сокирко С. П.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6375B-9416-4ED2-8D93-44C62E98B772}" type="datetime1">
              <a:rPr lang="ru-RU" smtClean="0"/>
              <a:t>27.11.2011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Сокирко С. П.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38B1C-08D3-4932-AC19-9A1D1ADFB7D2}" type="datetime1">
              <a:rPr lang="ru-RU" smtClean="0"/>
              <a:t>27.11.2011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Сокирко С. П.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BD177A-D2EC-4756-BB99-233BCC59BF6E}" type="datetime1">
              <a:rPr lang="ru-RU" smtClean="0"/>
              <a:t>27.11.2011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dirty="0" smtClean="0"/>
              <a:t>Сокирко С. П.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8D6A3F6-BDC3-4AF7-9CC1-3EA03C48C65A}" type="datetime1">
              <a:rPr lang="ru-RU" smtClean="0"/>
              <a:t>27.11.2011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r>
              <a:rPr lang="ru-RU" dirty="0" smtClean="0"/>
              <a:t>Сокирко С. П.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.bin"/><Relationship Id="rId18" Type="http://schemas.openxmlformats.org/officeDocument/2006/relationships/image" Target="../media/image20.jpeg"/><Relationship Id="rId26" Type="http://schemas.openxmlformats.org/officeDocument/2006/relationships/image" Target="../media/image28.png"/><Relationship Id="rId39" Type="http://schemas.openxmlformats.org/officeDocument/2006/relationships/image" Target="../media/image41.png"/><Relationship Id="rId3" Type="http://schemas.openxmlformats.org/officeDocument/2006/relationships/audio" Target="file:///D:\&#1052;&#1086;&#1080;%20&#1076;&#1086;&#1082;&#1091;&#1084;&#1077;&#1085;&#1090;&#1099;\&#1052;&#1086;&#1080;%20&#1088;&#1072;&#1073;&#1086;&#1090;&#1099;\&#1057;&#1086;&#1082;&#1080;&#1088;&#1082;&#1086;%20&#1057;.%20&#1055;.%20&#1050;&#1086;&#1083;&#1086;&#1073;&#1086;&#1082;\sig.mp3" TargetMode="External"/><Relationship Id="rId21" Type="http://schemas.openxmlformats.org/officeDocument/2006/relationships/image" Target="../media/image23.jpeg"/><Relationship Id="rId34" Type="http://schemas.openxmlformats.org/officeDocument/2006/relationships/image" Target="../media/image36.png"/><Relationship Id="rId42" Type="http://schemas.openxmlformats.org/officeDocument/2006/relationships/image" Target="../media/image44.gif"/><Relationship Id="rId47" Type="http://schemas.openxmlformats.org/officeDocument/2006/relationships/image" Target="../media/image49.png"/><Relationship Id="rId50" Type="http://schemas.openxmlformats.org/officeDocument/2006/relationships/image" Target="../media/image52.png"/><Relationship Id="rId7" Type="http://schemas.openxmlformats.org/officeDocument/2006/relationships/image" Target="../media/image11.gif"/><Relationship Id="rId12" Type="http://schemas.openxmlformats.org/officeDocument/2006/relationships/image" Target="../media/image16.png"/><Relationship Id="rId17" Type="http://schemas.openxmlformats.org/officeDocument/2006/relationships/image" Target="../media/image19.png"/><Relationship Id="rId25" Type="http://schemas.openxmlformats.org/officeDocument/2006/relationships/image" Target="../media/image27.gif"/><Relationship Id="rId33" Type="http://schemas.openxmlformats.org/officeDocument/2006/relationships/image" Target="../media/image35.gif"/><Relationship Id="rId38" Type="http://schemas.openxmlformats.org/officeDocument/2006/relationships/image" Target="../media/image40.gif"/><Relationship Id="rId46" Type="http://schemas.openxmlformats.org/officeDocument/2006/relationships/image" Target="../media/image48.gif"/><Relationship Id="rId2" Type="http://schemas.openxmlformats.org/officeDocument/2006/relationships/audio" Target="file:///D:\&#1052;&#1086;&#1080;%20&#1076;&#1086;&#1082;&#1091;&#1084;&#1077;&#1085;&#1090;&#1099;\&#1052;&#1086;&#1080;%20&#1088;&#1072;&#1073;&#1086;&#1090;&#1099;\&#1057;&#1086;&#1082;&#1080;&#1088;&#1082;&#1086;%20&#1057;.%20&#1055;.%20&#1050;&#1086;&#1083;&#1086;&#1073;&#1086;&#1082;\ura.mp3" TargetMode="External"/><Relationship Id="rId16" Type="http://schemas.openxmlformats.org/officeDocument/2006/relationships/image" Target="../media/image18.jpeg"/><Relationship Id="rId20" Type="http://schemas.openxmlformats.org/officeDocument/2006/relationships/image" Target="../media/image22.jpeg"/><Relationship Id="rId29" Type="http://schemas.openxmlformats.org/officeDocument/2006/relationships/image" Target="../media/image31.jpeg"/><Relationship Id="rId41" Type="http://schemas.openxmlformats.org/officeDocument/2006/relationships/image" Target="../media/image43.png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jpeg"/><Relationship Id="rId11" Type="http://schemas.openxmlformats.org/officeDocument/2006/relationships/image" Target="../media/image15.png"/><Relationship Id="rId24" Type="http://schemas.openxmlformats.org/officeDocument/2006/relationships/image" Target="../media/image26.png"/><Relationship Id="rId32" Type="http://schemas.openxmlformats.org/officeDocument/2006/relationships/image" Target="../media/image34.png"/><Relationship Id="rId37" Type="http://schemas.openxmlformats.org/officeDocument/2006/relationships/image" Target="../media/image39.jpeg"/><Relationship Id="rId40" Type="http://schemas.openxmlformats.org/officeDocument/2006/relationships/image" Target="../media/image42.png"/><Relationship Id="rId45" Type="http://schemas.openxmlformats.org/officeDocument/2006/relationships/image" Target="../media/image47.jpeg"/><Relationship Id="rId5" Type="http://schemas.openxmlformats.org/officeDocument/2006/relationships/image" Target="../media/image9.jpeg"/><Relationship Id="rId15" Type="http://schemas.openxmlformats.org/officeDocument/2006/relationships/image" Target="../media/image17.gif"/><Relationship Id="rId23" Type="http://schemas.openxmlformats.org/officeDocument/2006/relationships/image" Target="../media/image25.png"/><Relationship Id="rId28" Type="http://schemas.openxmlformats.org/officeDocument/2006/relationships/image" Target="../media/image30.png"/><Relationship Id="rId36" Type="http://schemas.openxmlformats.org/officeDocument/2006/relationships/image" Target="../media/image38.png"/><Relationship Id="rId49" Type="http://schemas.openxmlformats.org/officeDocument/2006/relationships/image" Target="../media/image51.png"/><Relationship Id="rId10" Type="http://schemas.openxmlformats.org/officeDocument/2006/relationships/image" Target="../media/image14.png"/><Relationship Id="rId19" Type="http://schemas.openxmlformats.org/officeDocument/2006/relationships/image" Target="../media/image21.gif"/><Relationship Id="rId31" Type="http://schemas.openxmlformats.org/officeDocument/2006/relationships/image" Target="../media/image33.png"/><Relationship Id="rId44" Type="http://schemas.openxmlformats.org/officeDocument/2006/relationships/image" Target="../media/image46.gif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3.gif"/><Relationship Id="rId14" Type="http://schemas.openxmlformats.org/officeDocument/2006/relationships/oleObject" Target="../embeddings/oleObject2.bin"/><Relationship Id="rId22" Type="http://schemas.openxmlformats.org/officeDocument/2006/relationships/image" Target="../media/image24.png"/><Relationship Id="rId27" Type="http://schemas.openxmlformats.org/officeDocument/2006/relationships/image" Target="../media/image29.png"/><Relationship Id="rId30" Type="http://schemas.openxmlformats.org/officeDocument/2006/relationships/image" Target="../media/image32.gif"/><Relationship Id="rId35" Type="http://schemas.openxmlformats.org/officeDocument/2006/relationships/image" Target="../media/image37.png"/><Relationship Id="rId43" Type="http://schemas.openxmlformats.org/officeDocument/2006/relationships/image" Target="../media/image45.jpeg"/><Relationship Id="rId48" Type="http://schemas.openxmlformats.org/officeDocument/2006/relationships/image" Target="../media/image50.png"/><Relationship Id="rId8" Type="http://schemas.openxmlformats.org/officeDocument/2006/relationships/image" Target="../media/image12.jpeg"/><Relationship Id="rId51" Type="http://schemas.openxmlformats.org/officeDocument/2006/relationships/image" Target="../media/image5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zdflamingo.ru/netcat_files/351/68/h_f788916345c663eb3f0de0158375d382" TargetMode="External"/><Relationship Id="rId13" Type="http://schemas.openxmlformats.org/officeDocument/2006/relationships/hyperlink" Target="http://www.allcliparts.ru/pics/EUROTOON/FRANCE/27.gif" TargetMode="External"/><Relationship Id="rId3" Type="http://schemas.openxmlformats.org/officeDocument/2006/relationships/hyperlink" Target="http://animashky.ru/flist/objiv/2/51.gif" TargetMode="External"/><Relationship Id="rId7" Type="http://schemas.openxmlformats.org/officeDocument/2006/relationships/hyperlink" Target="http://www.izdflamingo.ru/netcat_files/351/68/h_22d8f34d7517b811fa1ecb6805648c75" TargetMode="External"/><Relationship Id="rId12" Type="http://schemas.openxmlformats.org/officeDocument/2006/relationships/hyperlink" Target="http://img1.liveinternet.ru/images/attach/c/0/63/370/63370071_1283114229_01.png" TargetMode="External"/><Relationship Id="rId2" Type="http://schemas.openxmlformats.org/officeDocument/2006/relationships/hyperlink" Target="http://s014.radikal.ru/i329/1011/60/f72773b748bb.jpg" TargetMode="Externa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izdflamingo.ru/netcat_files/351/68/h_f2ee5e3509ce72cbb0486233a65d3b3e" TargetMode="External"/><Relationship Id="rId11" Type="http://schemas.openxmlformats.org/officeDocument/2006/relationships/hyperlink" Target="http://www.izdflamingo.ru/netcat_files/351/68/h_79436c531f95ea69cddad038cb7f3d19" TargetMode="External"/><Relationship Id="rId5" Type="http://schemas.openxmlformats.org/officeDocument/2006/relationships/hyperlink" Target="http://www.izdflamingo.ru/netcat_files/351/68/h_368360b6b5a910d6e9dbe4bc634f30bc" TargetMode="External"/><Relationship Id="rId15" Type="http://schemas.openxmlformats.org/officeDocument/2006/relationships/hyperlink" Target="http://basel.ucoz.ru/_ph/22/2/97130851.jpg" TargetMode="External"/><Relationship Id="rId10" Type="http://schemas.openxmlformats.org/officeDocument/2006/relationships/hyperlink" Target="http://www.izdflamingo.ru/netcat_files/351/68/h_9d68f3da155e40769ed2f44a7bf99054" TargetMode="External"/><Relationship Id="rId4" Type="http://schemas.openxmlformats.org/officeDocument/2006/relationships/hyperlink" Target="http://www.izdflamingo.ru/netcat_files/351/68/h_8beb5e82f60cb3d0c76cfec6b24ac2fb" TargetMode="External"/><Relationship Id="rId9" Type="http://schemas.openxmlformats.org/officeDocument/2006/relationships/hyperlink" Target="http://www.izdflamingo.ru/netcat_files/351/68/h_c8b1d8236b1680521c2f272f0544a124" TargetMode="External"/><Relationship Id="rId14" Type="http://schemas.openxmlformats.org/officeDocument/2006/relationships/hyperlink" Target="http://freelance.ru/img/portfolio/big/294560.jpg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s001.radikal.ru/i195/1010/23/df59f245c349.png" TargetMode="External"/><Relationship Id="rId3" Type="http://schemas.openxmlformats.org/officeDocument/2006/relationships/hyperlink" Target="http://www.goodclipart.ru/data/razvlecheniya/ENTRTNMNT02/08/E01181.png" TargetMode="External"/><Relationship Id="rId7" Type="http://schemas.openxmlformats.org/officeDocument/2006/relationships/hyperlink" Target="http://s53.radikal.ru/i139/0902/c9/9bd513817963.png" TargetMode="External"/><Relationship Id="rId2" Type="http://schemas.openxmlformats.org/officeDocument/2006/relationships/hyperlink" Target="http://img0.liveinternet.ru/images/attach/c/2/67/869/67869257_1292344978_28.png" TargetMode="Externa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nvsaratov.ru/upload/iblock/daf/dafd5b99cb684e0e74387b3a2261edcc.png" TargetMode="External"/><Relationship Id="rId5" Type="http://schemas.openxmlformats.org/officeDocument/2006/relationships/hyperlink" Target="http://s60.radikal.ru/i167/1003/d9/012c02fb4e48.jpg" TargetMode="External"/><Relationship Id="rId4" Type="http://schemas.openxmlformats.org/officeDocument/2006/relationships/hyperlink" Target="http://www.artsides.ru/big/item_4938.jpg" TargetMode="External"/><Relationship Id="rId9" Type="http://schemas.openxmlformats.org/officeDocument/2006/relationships/hyperlink" Target="http://i.allday.ru/uploads/posts/2008-12/thumbs/1229530406_shutterstock_18282694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0" y="0"/>
            <a:ext cx="9219145" cy="6858000"/>
            <a:chOff x="0" y="0"/>
            <a:chExt cx="9219145" cy="6858000"/>
          </a:xfrm>
        </p:grpSpPr>
        <p:pic>
          <p:nvPicPr>
            <p:cNvPr id="5122" name="Picture 2" descr="D:\Мои документы\Мастер-класс все о триггерах\Занятие 4\приключения колобка\186ac5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219145" cy="6858000"/>
            </a:xfrm>
            <a:prstGeom prst="rect">
              <a:avLst/>
            </a:prstGeom>
            <a:noFill/>
          </p:spPr>
        </p:pic>
        <p:grpSp>
          <p:nvGrpSpPr>
            <p:cNvPr id="9" name="Группа 8"/>
            <p:cNvGrpSpPr/>
            <p:nvPr/>
          </p:nvGrpSpPr>
          <p:grpSpPr>
            <a:xfrm>
              <a:off x="2143108" y="3345047"/>
              <a:ext cx="3409800" cy="3354059"/>
              <a:chOff x="2143108" y="3289627"/>
              <a:chExt cx="3409800" cy="3354059"/>
            </a:xfrm>
          </p:grpSpPr>
          <p:sp>
            <p:nvSpPr>
              <p:cNvPr id="7" name="Овал 6"/>
              <p:cNvSpPr/>
              <p:nvPr/>
            </p:nvSpPr>
            <p:spPr>
              <a:xfrm rot="1493638">
                <a:off x="2885198" y="6143644"/>
                <a:ext cx="500066" cy="35719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" name="Овал 7"/>
              <p:cNvSpPr/>
              <p:nvPr/>
            </p:nvSpPr>
            <p:spPr>
              <a:xfrm rot="20018834">
                <a:off x="3981005" y="6160862"/>
                <a:ext cx="500066" cy="35719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3075" name="Picture 3" descr="D:\Мои документы\Мастер-класс все о триггерах\Занятие 4\приключения колобка\сканирование0021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D"/>
                  </a:clrFrom>
                  <a:clrTo>
                    <a:srgbClr val="FFFFFD">
                      <a:alpha val="0"/>
                    </a:srgbClr>
                  </a:clrTo>
                </a:clrChange>
                <a:lum contrast="10000"/>
              </a:blip>
              <a:srcRect/>
              <a:stretch>
                <a:fillRect/>
              </a:stretch>
            </p:blipFill>
            <p:spPr bwMode="auto">
              <a:xfrm rot="10800000" flipH="1">
                <a:off x="2143108" y="3289627"/>
                <a:ext cx="3409800" cy="3354059"/>
              </a:xfrm>
              <a:prstGeom prst="rect">
                <a:avLst/>
              </a:prstGeom>
              <a:noFill/>
              <a:effectLst>
                <a:softEdge rad="12700"/>
              </a:effectLst>
            </p:spPr>
          </p:pic>
        </p:grpSp>
      </p:grpSp>
      <p:pic>
        <p:nvPicPr>
          <p:cNvPr id="10" name="Picture 2" descr="D:\Мои документы\Мастер-класс все о триггерах\Занятие 4\приключения колобка\MC900432670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43868" y="5857868"/>
            <a:ext cx="1000132" cy="1000132"/>
          </a:xfrm>
          <a:prstGeom prst="rect">
            <a:avLst/>
          </a:prstGeom>
          <a:noFill/>
        </p:spPr>
      </p:pic>
      <p:pic>
        <p:nvPicPr>
          <p:cNvPr id="5" name="Picture 2" descr="D:\Мои документы\Мастер-класс все о триггерах\Занятие 4\приключения колобка\89281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6576">
            <a:off x="3599239" y="175394"/>
            <a:ext cx="4939484" cy="1837488"/>
          </a:xfrm>
          <a:prstGeom prst="rect">
            <a:avLst/>
          </a:prstGeom>
          <a:noFill/>
        </p:spPr>
      </p:pic>
      <p:sp>
        <p:nvSpPr>
          <p:cNvPr id="14" name="Скругленный прямоугольник 13"/>
          <p:cNvSpPr/>
          <p:nvPr/>
        </p:nvSpPr>
        <p:spPr>
          <a:xfrm>
            <a:off x="179512" y="122098"/>
            <a:ext cx="2664296" cy="2232248"/>
          </a:xfrm>
          <a:prstGeom prst="roundRect">
            <a:avLst/>
          </a:prstGeom>
          <a:solidFill>
            <a:srgbClr val="FFC000">
              <a:alpha val="78039"/>
            </a:srgb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Сокирко Светлана Петровна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МОУ «СОШ № 15 п. Березайка»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Бологовский район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Тверская область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37947" y="4869159"/>
            <a:ext cx="2448272" cy="1869475"/>
          </a:xfrm>
          <a:prstGeom prst="roundRect">
            <a:avLst/>
          </a:prstGeom>
          <a:solidFill>
            <a:srgbClr val="FFC000">
              <a:alpha val="78039"/>
            </a:srgb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Дидактическая игра-тест по теме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«Модуль числа»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Математика 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6 класс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1"/>
          </p:nvPr>
        </p:nvSpPr>
        <p:spPr>
          <a:xfrm>
            <a:off x="5148064" y="6392450"/>
            <a:ext cx="2232248" cy="365125"/>
          </a:xfrm>
        </p:spPr>
        <p:txBody>
          <a:bodyPr/>
          <a:lstStyle/>
          <a:p>
            <a:r>
              <a:rPr lang="ru-RU" sz="1600" dirty="0" smtClean="0">
                <a:solidFill>
                  <a:schemeClr val="tx1"/>
                </a:solidFill>
              </a:rPr>
              <a:t>Сокирко С. П.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и документы\Мастер-класс все о триггерах\Занятие 4\приключения колобка\f72773b748bb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14348" y="785794"/>
            <a:ext cx="378621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</a:rPr>
              <a:t>    Ребята, вы все хорошо знакомы с героями сказки </a:t>
            </a:r>
            <a:r>
              <a:rPr lang="ru-RU" sz="2400" b="1" dirty="0" smtClean="0">
                <a:solidFill>
                  <a:srgbClr val="0070C0"/>
                </a:solidFill>
              </a:rPr>
              <a:t>«Колобок».   </a:t>
            </a:r>
          </a:p>
          <a:p>
            <a:r>
              <a:rPr lang="ru-RU" sz="2400" dirty="0" smtClean="0">
                <a:solidFill>
                  <a:srgbClr val="0070C0"/>
                </a:solidFill>
              </a:rPr>
              <a:t>   Сегодня </a:t>
            </a:r>
            <a:r>
              <a:rPr lang="ru-RU" sz="2400" b="1" dirty="0" smtClean="0">
                <a:solidFill>
                  <a:srgbClr val="0070C0"/>
                </a:solidFill>
              </a:rPr>
              <a:t>Колобок</a:t>
            </a:r>
            <a:r>
              <a:rPr lang="ru-RU" sz="2400" dirty="0" smtClean="0">
                <a:solidFill>
                  <a:srgbClr val="0070C0"/>
                </a:solidFill>
              </a:rPr>
              <a:t>  </a:t>
            </a:r>
            <a:r>
              <a:rPr lang="ru-RU" sz="2400" dirty="0" err="1" smtClean="0">
                <a:solidFill>
                  <a:srgbClr val="0070C0"/>
                </a:solidFill>
              </a:rPr>
              <a:t>отпра</a:t>
            </a:r>
            <a:r>
              <a:rPr lang="ru-RU" sz="2400" dirty="0" smtClean="0">
                <a:solidFill>
                  <a:srgbClr val="0070C0"/>
                </a:solidFill>
              </a:rPr>
              <a:t> - </a:t>
            </a:r>
            <a:r>
              <a:rPr lang="ru-RU" sz="2400" dirty="0" err="1" smtClean="0">
                <a:solidFill>
                  <a:srgbClr val="0070C0"/>
                </a:solidFill>
              </a:rPr>
              <a:t>вится</a:t>
            </a:r>
            <a:r>
              <a:rPr lang="ru-RU" sz="2400" dirty="0" smtClean="0">
                <a:solidFill>
                  <a:srgbClr val="0070C0"/>
                </a:solidFill>
              </a:rPr>
              <a:t> в путь навстречу новым приключениям. </a:t>
            </a:r>
            <a:r>
              <a:rPr lang="ru-RU" sz="2400" dirty="0" smtClean="0">
                <a:solidFill>
                  <a:srgbClr val="0070C0"/>
                </a:solidFill>
                <a:cs typeface="Times New Roman"/>
              </a:rPr>
              <a:t>Ему</a:t>
            </a:r>
            <a:r>
              <a:rPr lang="ru-RU" sz="2400" dirty="0" smtClean="0">
                <a:solidFill>
                  <a:srgbClr val="0070C0"/>
                </a:solidFill>
                <a:ea typeface="Calibri"/>
                <a:cs typeface="Times New Roman"/>
              </a:rPr>
              <a:t> предстоит столкнуться с множеством непростых  задач, которые</a:t>
            </a:r>
            <a:r>
              <a:rPr lang="ru-RU" sz="2400" dirty="0" smtClean="0">
                <a:solidFill>
                  <a:srgbClr val="0070C0"/>
                </a:solidFill>
              </a:rPr>
              <a:t> для него приготовили все, кто встретятся на  дорожке.  Вы готовы помочь веселому </a:t>
            </a:r>
            <a:r>
              <a:rPr lang="ru-RU" sz="2400" b="1" dirty="0" smtClean="0">
                <a:solidFill>
                  <a:srgbClr val="0070C0"/>
                </a:solidFill>
              </a:rPr>
              <a:t>Колобку</a:t>
            </a:r>
            <a:r>
              <a:rPr lang="ru-RU" sz="2400" dirty="0" smtClean="0">
                <a:solidFill>
                  <a:srgbClr val="0070C0"/>
                </a:solidFill>
              </a:rPr>
              <a:t>?  </a:t>
            </a:r>
          </a:p>
          <a:p>
            <a:r>
              <a:rPr lang="ru-RU" sz="2400" dirty="0" smtClean="0">
                <a:solidFill>
                  <a:srgbClr val="0070C0"/>
                </a:solidFill>
              </a:rPr>
              <a:t>Тогда, </a:t>
            </a:r>
            <a:r>
              <a:rPr lang="ru-RU" sz="2400" b="1" dirty="0" smtClean="0">
                <a:solidFill>
                  <a:srgbClr val="0070C0"/>
                </a:solidFill>
              </a:rPr>
              <a:t>скорее в путь!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9218" name="Picture 2" descr="D:\Мои документы\Мастер-класс все о триггерах\Занятие 4\приключения колобка\MC900432670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6" y="5357826"/>
            <a:ext cx="1000132" cy="100013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583576" y="214672"/>
            <a:ext cx="3384376" cy="1296144"/>
          </a:xfrm>
          <a:prstGeom prst="rect">
            <a:avLst/>
          </a:prstGeom>
          <a:solidFill>
            <a:srgbClr val="00B0F0">
              <a:alpha val="45098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Сокирко С. П. </a:t>
            </a:r>
          </a:p>
          <a:p>
            <a:pPr algn="ctr"/>
            <a:r>
              <a:rPr lang="ru-RU" sz="2000" b="1" dirty="0" smtClean="0"/>
              <a:t>п. Березайка</a:t>
            </a:r>
          </a:p>
          <a:p>
            <a:pPr algn="ctr"/>
            <a:r>
              <a:rPr lang="ru-RU" sz="2000" b="1" dirty="0" smtClean="0"/>
              <a:t>Бологовского района</a:t>
            </a:r>
          </a:p>
          <a:p>
            <a:pPr algn="ctr"/>
            <a:r>
              <a:rPr lang="ru-RU" sz="2000" b="1" dirty="0" smtClean="0"/>
              <a:t>Тверской области</a:t>
            </a:r>
            <a:endParaRPr lang="ru-RU" sz="20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0" y="0"/>
            <a:ext cx="9219145" cy="6858000"/>
            <a:chOff x="0" y="0"/>
            <a:chExt cx="9219145" cy="6858000"/>
          </a:xfrm>
        </p:grpSpPr>
        <p:pic>
          <p:nvPicPr>
            <p:cNvPr id="5122" name="Picture 2" descr="D:\Мои документы\Мастер-класс все о триггерах\Занятие 4\приключения колобка\186ac5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219145" cy="6858000"/>
            </a:xfrm>
            <a:prstGeom prst="rect">
              <a:avLst/>
            </a:prstGeom>
            <a:noFill/>
          </p:spPr>
        </p:pic>
        <p:grpSp>
          <p:nvGrpSpPr>
            <p:cNvPr id="3" name="Группа 8"/>
            <p:cNvGrpSpPr/>
            <p:nvPr/>
          </p:nvGrpSpPr>
          <p:grpSpPr>
            <a:xfrm>
              <a:off x="2143108" y="3345047"/>
              <a:ext cx="3409800" cy="3354059"/>
              <a:chOff x="2143108" y="3289627"/>
              <a:chExt cx="3409800" cy="3354059"/>
            </a:xfrm>
          </p:grpSpPr>
          <p:sp>
            <p:nvSpPr>
              <p:cNvPr id="7" name="Овал 6"/>
              <p:cNvSpPr/>
              <p:nvPr/>
            </p:nvSpPr>
            <p:spPr>
              <a:xfrm rot="1493638">
                <a:off x="2885198" y="6143644"/>
                <a:ext cx="500066" cy="35719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" name="Овал 7"/>
              <p:cNvSpPr/>
              <p:nvPr/>
            </p:nvSpPr>
            <p:spPr>
              <a:xfrm rot="20018834">
                <a:off x="3981005" y="6160862"/>
                <a:ext cx="500066" cy="35719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3075" name="Picture 3" descr="D:\Мои документы\Мастер-класс все о триггерах\Занятие 4\приключения колобка\сканирование0021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D"/>
                  </a:clrFrom>
                  <a:clrTo>
                    <a:srgbClr val="FFFFFD">
                      <a:alpha val="0"/>
                    </a:srgbClr>
                  </a:clrTo>
                </a:clrChange>
                <a:lum contrast="10000"/>
              </a:blip>
              <a:srcRect/>
              <a:stretch>
                <a:fillRect/>
              </a:stretch>
            </p:blipFill>
            <p:spPr bwMode="auto">
              <a:xfrm rot="10800000" flipH="1">
                <a:off x="2143108" y="3289627"/>
                <a:ext cx="3409800" cy="3354059"/>
              </a:xfrm>
              <a:prstGeom prst="rect">
                <a:avLst/>
              </a:prstGeom>
              <a:noFill/>
              <a:effectLst>
                <a:softEdge rad="12700"/>
              </a:effectLst>
            </p:spPr>
          </p:pic>
        </p:grpSp>
      </p:grpSp>
      <p:pic>
        <p:nvPicPr>
          <p:cNvPr id="10" name="Picture 2" descr="D:\Мои документы\Мастер-класс все о триггерах\Занятие 4\приключения колобка\MC900432670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43868" y="5857868"/>
            <a:ext cx="1000132" cy="1000132"/>
          </a:xfrm>
          <a:prstGeom prst="rect">
            <a:avLst/>
          </a:prstGeom>
          <a:noFill/>
        </p:spPr>
      </p:pic>
      <p:sp>
        <p:nvSpPr>
          <p:cNvPr id="11" name="Скругленный прямоугольник 10"/>
          <p:cNvSpPr/>
          <p:nvPr/>
        </p:nvSpPr>
        <p:spPr>
          <a:xfrm>
            <a:off x="110840" y="96985"/>
            <a:ext cx="2103706" cy="403057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Аннотация</a:t>
            </a:r>
            <a:endParaRPr lang="ru-RU" dirty="0">
              <a:solidFill>
                <a:schemeClr val="accent1"/>
              </a:solidFill>
            </a:endParaRPr>
          </a:p>
        </p:txBody>
      </p:sp>
      <p:pic>
        <p:nvPicPr>
          <p:cNvPr id="5" name="Picture 2" descr="D:\Мои документы\Мастер-класс все о триггерах\Занятие 4\приключения колобка\89281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6576">
            <a:off x="3599239" y="175394"/>
            <a:ext cx="4939484" cy="1837488"/>
          </a:xfrm>
          <a:prstGeom prst="rect">
            <a:avLst/>
          </a:prstGeom>
          <a:noFill/>
        </p:spPr>
      </p:pic>
      <p:sp>
        <p:nvSpPr>
          <p:cNvPr id="13" name="Скругленный прямоугольник 12"/>
          <p:cNvSpPr/>
          <p:nvPr/>
        </p:nvSpPr>
        <p:spPr>
          <a:xfrm>
            <a:off x="5357818" y="1500174"/>
            <a:ext cx="3786182" cy="4286280"/>
          </a:xfrm>
          <a:prstGeom prst="roundRect">
            <a:avLst/>
          </a:prstGeom>
          <a:solidFill>
            <a:srgbClr val="C0AE40"/>
          </a:solidFill>
          <a:ln>
            <a:solidFill>
              <a:srgbClr val="C0AE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Начало игры – клик по колобку, стоящему в начале дорожки, после этого появляются герои и задания с ответами. Необходимо выбрать один ответ, если он правильный, то прозвучит «Ура!» и появится голубь в небе, если неверный, то будет звук сигнализации. При выборе ответа старайся нажимать на числа. Колобок (клик по нему) движется дальше – игра продолжается. В конце игры  подводится итог и выставляется оценка.</a:t>
            </a:r>
            <a:endParaRPr lang="ru-RU" dirty="0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1"/>
          </p:nvPr>
        </p:nvSpPr>
        <p:spPr>
          <a:xfrm>
            <a:off x="5076056" y="6492875"/>
            <a:ext cx="2895600" cy="365125"/>
          </a:xfrm>
        </p:spPr>
        <p:txBody>
          <a:bodyPr/>
          <a:lstStyle/>
          <a:p>
            <a:r>
              <a:rPr lang="ru-RU" sz="1600" dirty="0" smtClean="0">
                <a:solidFill>
                  <a:schemeClr val="tx1"/>
                </a:solidFill>
              </a:rPr>
              <a:t>Сокирко С. П.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D:\Мои документы\Мастер-класс все о триггерах\Занятие 4\приключения колобка\29456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3" descr="D:\Мои документы\Мастер-класс все о триггерах\Занятие 4\приключения колобка\3a8b544467d0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299" t="6451" r="15120" b="6452"/>
          <a:stretch>
            <a:fillRect/>
          </a:stretch>
        </p:blipFill>
        <p:spPr bwMode="auto">
          <a:xfrm>
            <a:off x="7000892" y="0"/>
            <a:ext cx="1862680" cy="1571636"/>
          </a:xfrm>
          <a:prstGeom prst="rect">
            <a:avLst/>
          </a:prstGeom>
          <a:noFill/>
        </p:spPr>
      </p:pic>
      <p:pic>
        <p:nvPicPr>
          <p:cNvPr id="7173" name="Picture 5" descr="D:\Мои документы\Мастер-класс все о триггерах\Занятие 4\приключения колобка\V_Paname2.gif"/>
          <p:cNvPicPr>
            <a:picLocks noChangeAspect="1" noChangeArrowheads="1"/>
          </p:cNvPicPr>
          <p:nvPr/>
        </p:nvPicPr>
        <p:blipFill>
          <a:blip r:embed="rId7" cstate="print">
            <a:lum bright="-10000" contrast="10000"/>
          </a:blip>
          <a:srcRect/>
          <a:stretch>
            <a:fillRect/>
          </a:stretch>
        </p:blipFill>
        <p:spPr bwMode="auto">
          <a:xfrm flipH="1">
            <a:off x="142843" y="4786323"/>
            <a:ext cx="1671153" cy="207167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2050" name="Picture 2" descr="D:\Мои документы\Мастер-класс все о триггерах\Занятие 4\приключения колобка\97130851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B8D7E9"/>
              </a:clrFrom>
              <a:clrTo>
                <a:srgbClr val="B8D7E9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714348" cy="714356"/>
          </a:xfrm>
          <a:prstGeom prst="rect">
            <a:avLst/>
          </a:prstGeom>
          <a:noFill/>
        </p:spPr>
      </p:pic>
      <p:pic>
        <p:nvPicPr>
          <p:cNvPr id="38" name="Picture 2" descr="D:\Мои документы\Мастер-класс все о триггерах\Занятие 4\приключения колобка\97130851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B8D7E9"/>
              </a:clrFrom>
              <a:clrTo>
                <a:srgbClr val="B8D7E9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42910" y="0"/>
            <a:ext cx="714348" cy="714356"/>
          </a:xfrm>
          <a:prstGeom prst="rect">
            <a:avLst/>
          </a:prstGeom>
          <a:noFill/>
        </p:spPr>
      </p:pic>
      <p:pic>
        <p:nvPicPr>
          <p:cNvPr id="39" name="Picture 2" descr="D:\Мои документы\Мастер-класс все о триггерах\Занятие 4\приключения колобка\97130851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B8D7E9"/>
              </a:clrFrom>
              <a:clrTo>
                <a:srgbClr val="B8D7E9">
                  <a:alpha val="0"/>
                </a:srgbClr>
              </a:clrTo>
            </a:clrChange>
            <a:duotone>
              <a:prstClr val="black"/>
              <a:srgbClr val="FFFF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1285852" y="0"/>
            <a:ext cx="714348" cy="714356"/>
          </a:xfrm>
          <a:prstGeom prst="rect">
            <a:avLst/>
          </a:prstGeom>
          <a:noFill/>
        </p:spPr>
      </p:pic>
      <p:pic>
        <p:nvPicPr>
          <p:cNvPr id="40" name="Picture 2" descr="D:\Мои документы\Мастер-класс все о триггерах\Занятие 4\приключения колобка\97130851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B8D7E9"/>
              </a:clrFrom>
              <a:clrTo>
                <a:srgbClr val="B8D7E9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928794" y="0"/>
            <a:ext cx="714348" cy="714356"/>
          </a:xfrm>
          <a:prstGeom prst="rect">
            <a:avLst/>
          </a:prstGeom>
          <a:noFill/>
        </p:spPr>
      </p:pic>
      <p:pic>
        <p:nvPicPr>
          <p:cNvPr id="41" name="Picture 2" descr="D:\Мои документы\Мастер-класс все о триггерах\Занятие 4\приключения колобка\97130851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B8D7E9"/>
              </a:clrFrom>
              <a:clrTo>
                <a:srgbClr val="B8D7E9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571736" y="0"/>
            <a:ext cx="714348" cy="714356"/>
          </a:xfrm>
          <a:prstGeom prst="rect">
            <a:avLst/>
          </a:prstGeom>
          <a:noFill/>
        </p:spPr>
      </p:pic>
      <p:pic>
        <p:nvPicPr>
          <p:cNvPr id="42" name="Picture 2" descr="D:\Мои документы\Мастер-класс все о триггерах\Занятие 4\приключения колобка\97130851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B8D7E9"/>
              </a:clrFrom>
              <a:clrTo>
                <a:srgbClr val="B8D7E9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214678" y="0"/>
            <a:ext cx="714348" cy="714356"/>
          </a:xfrm>
          <a:prstGeom prst="rect">
            <a:avLst/>
          </a:prstGeom>
          <a:noFill/>
        </p:spPr>
      </p:pic>
      <p:pic>
        <p:nvPicPr>
          <p:cNvPr id="43" name="Picture 2" descr="D:\Мои документы\Мастер-класс все о триггерах\Занятие 4\приключения колобка\97130851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B8D7E9"/>
              </a:clrFrom>
              <a:clrTo>
                <a:srgbClr val="B8D7E9">
                  <a:alpha val="0"/>
                </a:srgbClr>
              </a:clrTo>
            </a:clrChange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857620" y="0"/>
            <a:ext cx="714348" cy="714356"/>
          </a:xfrm>
          <a:prstGeom prst="rect">
            <a:avLst/>
          </a:prstGeom>
          <a:noFill/>
        </p:spPr>
      </p:pic>
      <p:pic>
        <p:nvPicPr>
          <p:cNvPr id="44" name="Picture 2" descr="D:\Мои документы\Мастер-класс все о триггерах\Занятие 4\приключения колобка\97130851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B8D7E9"/>
              </a:clrFrom>
              <a:clrTo>
                <a:srgbClr val="B8D7E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2" y="0"/>
            <a:ext cx="714348" cy="714356"/>
          </a:xfrm>
          <a:prstGeom prst="rect">
            <a:avLst/>
          </a:prstGeom>
          <a:noFill/>
        </p:spPr>
      </p:pic>
      <p:grpSp>
        <p:nvGrpSpPr>
          <p:cNvPr id="46" name="Группа 45"/>
          <p:cNvGrpSpPr/>
          <p:nvPr/>
        </p:nvGrpSpPr>
        <p:grpSpPr>
          <a:xfrm flipH="1">
            <a:off x="6572232" y="2214554"/>
            <a:ext cx="2571768" cy="2857497"/>
            <a:chOff x="19026" y="3857628"/>
            <a:chExt cx="2819627" cy="3000372"/>
          </a:xfrm>
        </p:grpSpPr>
        <p:sp>
          <p:nvSpPr>
            <p:cNvPr id="45" name="Овал 44"/>
            <p:cNvSpPr/>
            <p:nvPr/>
          </p:nvSpPr>
          <p:spPr>
            <a:xfrm rot="21326794">
              <a:off x="928662" y="5214949"/>
              <a:ext cx="1357322" cy="5994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052" name="Picture 4" descr="D:\Мои документы\Мастер-класс все о триггерах\Занятие 4\приключения колобка\logo.gif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10000"/>
            </a:blip>
            <a:srcRect/>
            <a:stretch>
              <a:fillRect/>
            </a:stretch>
          </p:blipFill>
          <p:spPr bwMode="auto">
            <a:xfrm>
              <a:off x="19026" y="3857628"/>
              <a:ext cx="2819627" cy="3000372"/>
            </a:xfrm>
            <a:prstGeom prst="rect">
              <a:avLst/>
            </a:prstGeom>
            <a:noFill/>
            <a:effectLst>
              <a:softEdge rad="31750"/>
            </a:effectLst>
          </p:spPr>
        </p:pic>
      </p:grpSp>
      <p:pic>
        <p:nvPicPr>
          <p:cNvPr id="111" name="ura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 cstate="print"/>
          <a:stretch>
            <a:fillRect/>
          </a:stretch>
        </p:blipFill>
        <p:spPr>
          <a:xfrm>
            <a:off x="9358346" y="3214686"/>
            <a:ext cx="304800" cy="304800"/>
          </a:xfrm>
          <a:prstGeom prst="rect">
            <a:avLst/>
          </a:prstGeom>
        </p:spPr>
      </p:pic>
      <p:pic>
        <p:nvPicPr>
          <p:cNvPr id="112" name="sig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1" cstate="print"/>
          <a:stretch>
            <a:fillRect/>
          </a:stretch>
        </p:blipFill>
        <p:spPr>
          <a:xfrm>
            <a:off x="9501222" y="3429000"/>
            <a:ext cx="304800" cy="304800"/>
          </a:xfrm>
          <a:prstGeom prst="rect">
            <a:avLst/>
          </a:prstGeom>
        </p:spPr>
      </p:pic>
      <p:pic>
        <p:nvPicPr>
          <p:cNvPr id="52" name="Picture 2" descr="D:\Мои документы\Мастер-класс все о триггерах\Занятие 4\приключения колобка\9bd513817963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619658" y="3143224"/>
            <a:ext cx="2436590" cy="3714776"/>
          </a:xfrm>
          <a:prstGeom prst="rect">
            <a:avLst/>
          </a:prstGeom>
          <a:noFill/>
        </p:spPr>
      </p:pic>
      <p:grpSp>
        <p:nvGrpSpPr>
          <p:cNvPr id="53" name="Группа 52"/>
          <p:cNvGrpSpPr/>
          <p:nvPr/>
        </p:nvGrpSpPr>
        <p:grpSpPr>
          <a:xfrm>
            <a:off x="2500298" y="3786190"/>
            <a:ext cx="1096176" cy="713137"/>
            <a:chOff x="3694400" y="3929066"/>
            <a:chExt cx="1096176" cy="713137"/>
          </a:xfrm>
        </p:grpSpPr>
        <p:sp>
          <p:nvSpPr>
            <p:cNvPr id="54" name="Прямоугольник 53"/>
            <p:cNvSpPr/>
            <p:nvPr/>
          </p:nvSpPr>
          <p:spPr>
            <a:xfrm>
              <a:off x="3694400" y="4071942"/>
              <a:ext cx="65114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b="1" dirty="0" smtClean="0"/>
                <a:t>5  и  </a:t>
              </a:r>
              <a:endParaRPr lang="ru-RU" sz="2400" b="1" dirty="0"/>
            </a:p>
          </p:txBody>
        </p:sp>
        <p:graphicFrame>
          <p:nvGraphicFramePr>
            <p:cNvPr id="55" name="Объект 54"/>
            <p:cNvGraphicFramePr>
              <a:graphicFrameLocks noChangeAspect="1"/>
            </p:cNvGraphicFramePr>
            <p:nvPr/>
          </p:nvGraphicFramePr>
          <p:xfrm>
            <a:off x="4286248" y="3929066"/>
            <a:ext cx="504328" cy="713137"/>
          </p:xfrm>
          <a:graphic>
            <a:graphicData uri="http://schemas.openxmlformats.org/presentationml/2006/ole">
              <p:oleObj spid="_x0000_s2059" name="Equation" r:id="rId13" imgW="241200" imgH="393480" progId="Equation.DSMT4">
                <p:embed/>
              </p:oleObj>
            </a:graphicData>
          </a:graphic>
        </p:graphicFrame>
      </p:grpSp>
      <p:grpSp>
        <p:nvGrpSpPr>
          <p:cNvPr id="56" name="Группа 55"/>
          <p:cNvGrpSpPr/>
          <p:nvPr/>
        </p:nvGrpSpPr>
        <p:grpSpPr>
          <a:xfrm>
            <a:off x="2278618" y="4560670"/>
            <a:ext cx="1129509" cy="767283"/>
            <a:chOff x="3548484" y="3949764"/>
            <a:chExt cx="1129509" cy="767283"/>
          </a:xfrm>
        </p:grpSpPr>
        <p:graphicFrame>
          <p:nvGraphicFramePr>
            <p:cNvPr id="57" name="Объект 56"/>
            <p:cNvGraphicFramePr>
              <a:graphicFrameLocks noChangeAspect="1"/>
            </p:cNvGraphicFramePr>
            <p:nvPr/>
          </p:nvGraphicFramePr>
          <p:xfrm>
            <a:off x="3548484" y="3949764"/>
            <a:ext cx="312596" cy="767283"/>
          </p:xfrm>
          <a:graphic>
            <a:graphicData uri="http://schemas.openxmlformats.org/presentationml/2006/ole">
              <p:oleObj spid="_x0000_s2060" name="Equation" r:id="rId14" imgW="139680" imgH="393480" progId="Equation.DSMT4">
                <p:embed/>
              </p:oleObj>
            </a:graphicData>
          </a:graphic>
        </p:graphicFrame>
        <p:sp>
          <p:nvSpPr>
            <p:cNvPr id="58" name="Прямоугольник 57"/>
            <p:cNvSpPr/>
            <p:nvPr/>
          </p:nvSpPr>
          <p:spPr>
            <a:xfrm>
              <a:off x="3913040" y="4103978"/>
              <a:ext cx="76495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400" b="1" dirty="0" smtClean="0">
                  <a:solidFill>
                    <a:prstClr val="black"/>
                  </a:solidFill>
                </a:rPr>
                <a:t>и  5</a:t>
              </a:r>
              <a:r>
                <a:rPr lang="ru-RU" sz="2000" b="1" dirty="0" smtClean="0">
                  <a:solidFill>
                    <a:prstClr val="black"/>
                  </a:solidFill>
                </a:rPr>
                <a:t>  </a:t>
              </a:r>
              <a:endParaRPr lang="ru-RU" sz="2000" dirty="0"/>
            </a:p>
          </p:txBody>
        </p:sp>
      </p:grpSp>
      <p:sp>
        <p:nvSpPr>
          <p:cNvPr id="59" name="Прямоугольник 58"/>
          <p:cNvSpPr/>
          <p:nvPr/>
        </p:nvSpPr>
        <p:spPr>
          <a:xfrm>
            <a:off x="2483431" y="5572140"/>
            <a:ext cx="9685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400" b="1" dirty="0" smtClean="0">
                <a:solidFill>
                  <a:prstClr val="black"/>
                </a:solidFill>
              </a:rPr>
              <a:t>9 и - 9</a:t>
            </a:r>
            <a:endParaRPr lang="ru-RU" sz="2400" b="1" dirty="0">
              <a:solidFill>
                <a:prstClr val="black"/>
              </a:solidFill>
            </a:endParaRPr>
          </a:p>
        </p:txBody>
      </p:sp>
      <p:pic>
        <p:nvPicPr>
          <p:cNvPr id="28" name="Picture 5" descr="D:\Мои документы\Мастер-класс все о триггерах\Занятие 4\приключения колобка\51.gif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000760" y="5500702"/>
            <a:ext cx="1247775" cy="1152525"/>
          </a:xfrm>
          <a:prstGeom prst="rect">
            <a:avLst/>
          </a:prstGeom>
          <a:noFill/>
        </p:spPr>
      </p:pic>
      <p:grpSp>
        <p:nvGrpSpPr>
          <p:cNvPr id="49" name="Группа 48"/>
          <p:cNvGrpSpPr/>
          <p:nvPr/>
        </p:nvGrpSpPr>
        <p:grpSpPr>
          <a:xfrm>
            <a:off x="2917234" y="1272005"/>
            <a:ext cx="3811702" cy="2659223"/>
            <a:chOff x="755913" y="1271460"/>
            <a:chExt cx="4071966" cy="2657606"/>
          </a:xfrm>
        </p:grpSpPr>
        <p:sp>
          <p:nvSpPr>
            <p:cNvPr id="47" name="Облако 46"/>
            <p:cNvSpPr/>
            <p:nvPr/>
          </p:nvSpPr>
          <p:spPr>
            <a:xfrm rot="11161178">
              <a:off x="2594772" y="1271460"/>
              <a:ext cx="1620714" cy="931065"/>
            </a:xfrm>
            <a:prstGeom prst="clou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" name="Picture 9" descr="D:\Мои документы\Мастер-класс все о триггерах\Занятие 4\приключения колобка\df59f245c349.jpg"/>
            <p:cNvPicPr>
              <a:picLocks noChangeAspect="1" noChangeArrowheads="1"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-10000"/>
            </a:blip>
            <a:srcRect t="27550" b="16092"/>
            <a:stretch>
              <a:fillRect/>
            </a:stretch>
          </p:blipFill>
          <p:spPr bwMode="auto">
            <a:xfrm>
              <a:off x="755913" y="1444754"/>
              <a:ext cx="4071966" cy="2484312"/>
            </a:xfrm>
            <a:prstGeom prst="rect">
              <a:avLst/>
            </a:prstGeom>
            <a:noFill/>
            <a:effectLst>
              <a:softEdge rad="12700"/>
            </a:effectLst>
          </p:spPr>
        </p:pic>
      </p:grpSp>
      <p:sp>
        <p:nvSpPr>
          <p:cNvPr id="32" name="Прямоугольник 31"/>
          <p:cNvSpPr/>
          <p:nvPr/>
        </p:nvSpPr>
        <p:spPr>
          <a:xfrm>
            <a:off x="2931089" y="2145279"/>
            <a:ext cx="39961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 smtClean="0">
                <a:solidFill>
                  <a:srgbClr val="602E04"/>
                </a:solidFill>
                <a:latin typeface="Times New Roman Math" pitchFamily="18" charset="0"/>
                <a:cs typeface="Times New Roman Math" pitchFamily="18" charset="0"/>
              </a:rPr>
              <a:t>Какие из чисел являются противоположными?</a:t>
            </a:r>
            <a:endParaRPr lang="ru-RU" sz="2400" dirty="0">
              <a:solidFill>
                <a:srgbClr val="602E04"/>
              </a:solidFill>
              <a:latin typeface="Times New Roman Math" pitchFamily="18" charset="0"/>
              <a:cs typeface="Times New Roman Math" pitchFamily="18" charset="0"/>
            </a:endParaRPr>
          </a:p>
        </p:txBody>
      </p:sp>
      <p:pic>
        <p:nvPicPr>
          <p:cNvPr id="61" name="sig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7" cstate="print"/>
          <a:stretch>
            <a:fillRect/>
          </a:stretch>
        </p:blipFill>
        <p:spPr>
          <a:xfrm>
            <a:off x="9644098" y="3571876"/>
            <a:ext cx="304800" cy="304800"/>
          </a:xfrm>
          <a:prstGeom prst="rect">
            <a:avLst/>
          </a:prstGeom>
        </p:spPr>
      </p:pic>
      <p:grpSp>
        <p:nvGrpSpPr>
          <p:cNvPr id="62" name="Группа 61"/>
          <p:cNvGrpSpPr/>
          <p:nvPr/>
        </p:nvGrpSpPr>
        <p:grpSpPr>
          <a:xfrm flipH="1">
            <a:off x="6040162" y="2124935"/>
            <a:ext cx="2786050" cy="2786058"/>
            <a:chOff x="-96985" y="3286124"/>
            <a:chExt cx="3000364" cy="3405198"/>
          </a:xfrm>
        </p:grpSpPr>
        <p:sp>
          <p:nvSpPr>
            <p:cNvPr id="63" name="Овал 62"/>
            <p:cNvSpPr/>
            <p:nvPr/>
          </p:nvSpPr>
          <p:spPr>
            <a:xfrm>
              <a:off x="1214414" y="4214818"/>
              <a:ext cx="214314" cy="2143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4" name="Picture 2" descr="D:\Мои документы\Мастер-класс все о триггерах\Занятие 4\приключения колобка\012c02fb4e48.jpg"/>
            <p:cNvPicPr>
              <a:picLocks noChangeAspect="1" noChangeArrowheads="1"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-96985" y="3286124"/>
              <a:ext cx="3000364" cy="3405198"/>
            </a:xfrm>
            <a:prstGeom prst="rect">
              <a:avLst/>
            </a:prstGeom>
            <a:noFill/>
          </p:spPr>
        </p:pic>
      </p:grpSp>
      <p:pic>
        <p:nvPicPr>
          <p:cNvPr id="65" name="Picture 2" descr="D:\Мои документы\Мастер-класс все о триггерах\Занятие 4\приключения колобка\Kolobok_safari3.gif"/>
          <p:cNvPicPr>
            <a:picLocks noChangeAspect="1" noChangeArrowheads="1"/>
          </p:cNvPicPr>
          <p:nvPr/>
        </p:nvPicPr>
        <p:blipFill>
          <a:blip r:embed="rId19" cstate="print">
            <a:lum bright="-10000" contrast="10000"/>
          </a:blip>
          <a:srcRect/>
          <a:stretch>
            <a:fillRect/>
          </a:stretch>
        </p:blipFill>
        <p:spPr bwMode="auto">
          <a:xfrm flipH="1">
            <a:off x="0" y="4725299"/>
            <a:ext cx="1947867" cy="2132701"/>
          </a:xfrm>
          <a:prstGeom prst="rect">
            <a:avLst/>
          </a:prstGeom>
          <a:noFill/>
        </p:spPr>
      </p:pic>
      <p:pic>
        <p:nvPicPr>
          <p:cNvPr id="66" name="Picture 13" descr="D:\Мои документы\Мастер-класс все о триггерах\Занятие 4\приключения колобка\dosk71.jpg"/>
          <p:cNvPicPr>
            <a:picLocks noChangeAspect="1" noChangeArrowheads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7319" b="61666"/>
          <a:stretch>
            <a:fillRect/>
          </a:stretch>
        </p:blipFill>
        <p:spPr bwMode="auto">
          <a:xfrm rot="882034">
            <a:off x="8572496" y="5643578"/>
            <a:ext cx="571504" cy="428628"/>
          </a:xfrm>
          <a:prstGeom prst="rect">
            <a:avLst/>
          </a:prstGeom>
          <a:noFill/>
        </p:spPr>
      </p:pic>
      <p:pic>
        <p:nvPicPr>
          <p:cNvPr id="67" name="Picture 13" descr="D:\Мои документы\Мастер-класс все о триггерах\Занятие 4\приключения колобка\dosk71.jpg"/>
          <p:cNvPicPr>
            <a:picLocks noChangeAspect="1" noChangeArrowheads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753" b="57407"/>
          <a:stretch>
            <a:fillRect/>
          </a:stretch>
        </p:blipFill>
        <p:spPr bwMode="auto">
          <a:xfrm rot="819232">
            <a:off x="6543396" y="5561642"/>
            <a:ext cx="567642" cy="428628"/>
          </a:xfrm>
          <a:prstGeom prst="rect">
            <a:avLst/>
          </a:prstGeom>
          <a:noFill/>
        </p:spPr>
      </p:pic>
      <p:pic>
        <p:nvPicPr>
          <p:cNvPr id="68" name="Picture 13" descr="D:\Мои документы\Мастер-класс все о триггерах\Занятие 4\приключения колобка\dosk71.jpg"/>
          <p:cNvPicPr>
            <a:picLocks noChangeAspect="1" noChangeArrowheads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753" b="57407"/>
          <a:stretch>
            <a:fillRect/>
          </a:stretch>
        </p:blipFill>
        <p:spPr bwMode="auto">
          <a:xfrm rot="153903">
            <a:off x="4724183" y="5298875"/>
            <a:ext cx="567642" cy="428628"/>
          </a:xfrm>
          <a:prstGeom prst="rect">
            <a:avLst/>
          </a:prstGeom>
          <a:noFill/>
        </p:spPr>
      </p:pic>
      <p:sp>
        <p:nvSpPr>
          <p:cNvPr id="69" name="Прямоугольник 68"/>
          <p:cNvSpPr/>
          <p:nvPr/>
        </p:nvSpPr>
        <p:spPr>
          <a:xfrm>
            <a:off x="3214678" y="2143116"/>
            <a:ext cx="34290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 smtClean="0">
                <a:solidFill>
                  <a:srgbClr val="602E04"/>
                </a:solidFill>
                <a:latin typeface="Times New Roman Math" pitchFamily="18" charset="0"/>
                <a:cs typeface="Times New Roman Math" pitchFamily="18" charset="0"/>
              </a:rPr>
              <a:t>Найдите модуль</a:t>
            </a:r>
          </a:p>
          <a:p>
            <a:pPr lvl="0" algn="ctr"/>
            <a:r>
              <a:rPr lang="ru-RU" sz="2400" dirty="0" smtClean="0">
                <a:solidFill>
                  <a:srgbClr val="602E04"/>
                </a:solidFill>
                <a:latin typeface="Times New Roman Math" pitchFamily="18" charset="0"/>
                <a:cs typeface="Times New Roman Math" pitchFamily="18" charset="0"/>
              </a:rPr>
              <a:t>числа  - 5,8</a:t>
            </a:r>
            <a:endParaRPr lang="ru-RU" sz="2400" dirty="0">
              <a:solidFill>
                <a:srgbClr val="602E04"/>
              </a:solidFill>
              <a:latin typeface="Times New Roman Math" pitchFamily="18" charset="0"/>
              <a:cs typeface="Times New Roman Math" pitchFamily="18" charset="0"/>
            </a:endParaRPr>
          </a:p>
        </p:txBody>
      </p:sp>
      <p:pic>
        <p:nvPicPr>
          <p:cNvPr id="77" name="ura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22" cstate="print"/>
          <a:stretch>
            <a:fillRect/>
          </a:stretch>
        </p:blipFill>
        <p:spPr>
          <a:xfrm>
            <a:off x="9286908" y="3857628"/>
            <a:ext cx="304800" cy="304800"/>
          </a:xfrm>
          <a:prstGeom prst="rect">
            <a:avLst/>
          </a:prstGeom>
        </p:spPr>
      </p:pic>
      <p:pic>
        <p:nvPicPr>
          <p:cNvPr id="78" name="sig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23" cstate="print"/>
          <a:stretch>
            <a:fillRect/>
          </a:stretch>
        </p:blipFill>
        <p:spPr>
          <a:xfrm>
            <a:off x="9358346" y="4071942"/>
            <a:ext cx="304800" cy="304800"/>
          </a:xfrm>
          <a:prstGeom prst="rect">
            <a:avLst/>
          </a:prstGeom>
        </p:spPr>
      </p:pic>
      <p:pic>
        <p:nvPicPr>
          <p:cNvPr id="79" name="sig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24" cstate="print"/>
          <a:stretch>
            <a:fillRect/>
          </a:stretch>
        </p:blipFill>
        <p:spPr>
          <a:xfrm>
            <a:off x="9501222" y="4214818"/>
            <a:ext cx="304800" cy="304800"/>
          </a:xfrm>
          <a:prstGeom prst="rect">
            <a:avLst/>
          </a:prstGeom>
        </p:spPr>
      </p:pic>
      <p:pic>
        <p:nvPicPr>
          <p:cNvPr id="80" name="Picture 11" descr="D:\Мои документы\Мастер-класс все о триггерах\Занятие 4\приключения колобка\VES-KOLOBOK_v_shlyape_3.gif"/>
          <p:cNvPicPr>
            <a:picLocks noChangeAspect="1" noChangeArrowheads="1"/>
          </p:cNvPicPr>
          <p:nvPr/>
        </p:nvPicPr>
        <p:blipFill>
          <a:blip r:embed="rId25" cstate="print">
            <a:lum bright="-10000" contrast="20000"/>
          </a:blip>
          <a:srcRect/>
          <a:stretch>
            <a:fillRect/>
          </a:stretch>
        </p:blipFill>
        <p:spPr bwMode="auto">
          <a:xfrm flipH="1">
            <a:off x="-164137" y="4643446"/>
            <a:ext cx="2214554" cy="2214554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81" name="Picture 10" descr="D:\Мои документы\Мастер-класс все о триггерах\Занятие 4\приключения колобка\63370071_1283114229_01.png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 flipH="1">
            <a:off x="6383497" y="2210228"/>
            <a:ext cx="2643206" cy="2894176"/>
          </a:xfrm>
          <a:prstGeom prst="rect">
            <a:avLst/>
          </a:prstGeom>
          <a:noFill/>
        </p:spPr>
      </p:pic>
      <p:sp>
        <p:nvSpPr>
          <p:cNvPr id="82" name="Прямоугольник 81"/>
          <p:cNvSpPr/>
          <p:nvPr/>
        </p:nvSpPr>
        <p:spPr>
          <a:xfrm>
            <a:off x="3214678" y="2113243"/>
            <a:ext cx="34290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 smtClean="0">
                <a:solidFill>
                  <a:srgbClr val="602E04"/>
                </a:solidFill>
                <a:latin typeface="Times New Roman Math" pitchFamily="18" charset="0"/>
                <a:cs typeface="Times New Roman Math" pitchFamily="18" charset="0"/>
              </a:rPr>
              <a:t>Найдите  верное</a:t>
            </a:r>
          </a:p>
          <a:p>
            <a:pPr lvl="0" algn="ctr"/>
            <a:r>
              <a:rPr lang="ru-RU" sz="2400" dirty="0" smtClean="0">
                <a:solidFill>
                  <a:srgbClr val="602E04"/>
                </a:solidFill>
                <a:latin typeface="Times New Roman Math" pitchFamily="18" charset="0"/>
                <a:cs typeface="Times New Roman Math" pitchFamily="18" charset="0"/>
              </a:rPr>
              <a:t>неравенство</a:t>
            </a:r>
            <a:endParaRPr lang="ru-RU" sz="2400" dirty="0">
              <a:solidFill>
                <a:srgbClr val="602E04"/>
              </a:solidFill>
              <a:latin typeface="Times New Roman Math" pitchFamily="18" charset="0"/>
              <a:cs typeface="Times New Roman Math" pitchFamily="18" charset="0"/>
            </a:endParaRPr>
          </a:p>
        </p:txBody>
      </p:sp>
      <p:pic>
        <p:nvPicPr>
          <p:cNvPr id="86" name="Picture 13" descr="D:\Мои документы\Мастер-класс все о триггерах\Занятие 4\приключения колобка\dosk71.jpg"/>
          <p:cNvPicPr>
            <a:picLocks noChangeAspect="1" noChangeArrowheads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7319" b="61666"/>
          <a:stretch>
            <a:fillRect/>
          </a:stretch>
        </p:blipFill>
        <p:spPr bwMode="auto">
          <a:xfrm rot="20932898">
            <a:off x="3286116" y="3143248"/>
            <a:ext cx="571504" cy="428628"/>
          </a:xfrm>
          <a:prstGeom prst="rect">
            <a:avLst/>
          </a:prstGeom>
          <a:noFill/>
        </p:spPr>
      </p:pic>
      <p:pic>
        <p:nvPicPr>
          <p:cNvPr id="87" name="ura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27" cstate="print"/>
          <a:stretch>
            <a:fillRect/>
          </a:stretch>
        </p:blipFill>
        <p:spPr>
          <a:xfrm>
            <a:off x="9144000" y="4500570"/>
            <a:ext cx="304800" cy="304800"/>
          </a:xfrm>
          <a:prstGeom prst="rect">
            <a:avLst/>
          </a:prstGeom>
        </p:spPr>
      </p:pic>
      <p:pic>
        <p:nvPicPr>
          <p:cNvPr id="88" name="sig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28" cstate="print"/>
          <a:stretch>
            <a:fillRect/>
          </a:stretch>
        </p:blipFill>
        <p:spPr>
          <a:xfrm>
            <a:off x="9286908" y="4643446"/>
            <a:ext cx="304800" cy="304800"/>
          </a:xfrm>
          <a:prstGeom prst="rect">
            <a:avLst/>
          </a:prstGeom>
        </p:spPr>
      </p:pic>
      <p:pic>
        <p:nvPicPr>
          <p:cNvPr id="89" name="sig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28" cstate="print"/>
          <a:stretch>
            <a:fillRect/>
          </a:stretch>
        </p:blipFill>
        <p:spPr>
          <a:xfrm>
            <a:off x="9429784" y="4786322"/>
            <a:ext cx="304800" cy="304800"/>
          </a:xfrm>
          <a:prstGeom prst="rect">
            <a:avLst/>
          </a:prstGeom>
        </p:spPr>
      </p:pic>
      <p:sp>
        <p:nvSpPr>
          <p:cNvPr id="90" name="Прямоугольник 89"/>
          <p:cNvSpPr/>
          <p:nvPr/>
        </p:nvSpPr>
        <p:spPr>
          <a:xfrm>
            <a:off x="3113367" y="2027950"/>
            <a:ext cx="36433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 smtClean="0">
                <a:solidFill>
                  <a:srgbClr val="602E04"/>
                </a:solidFill>
                <a:latin typeface="Times New Roman Math" pitchFamily="18" charset="0"/>
                <a:cs typeface="Times New Roman Math" pitchFamily="18" charset="0"/>
              </a:rPr>
              <a:t>Укажите все значения </a:t>
            </a:r>
            <a:r>
              <a:rPr lang="ru-RU" sz="2000" dirty="0" err="1" smtClean="0">
                <a:solidFill>
                  <a:srgbClr val="602E04"/>
                </a:solidFill>
                <a:latin typeface="Times New Roman Math" pitchFamily="18" charset="0"/>
                <a:cs typeface="Times New Roman Math" pitchFamily="18" charset="0"/>
              </a:rPr>
              <a:t>х</a:t>
            </a:r>
            <a:r>
              <a:rPr lang="ru-RU" sz="2000" dirty="0" smtClean="0">
                <a:solidFill>
                  <a:srgbClr val="602E04"/>
                </a:solidFill>
                <a:latin typeface="Times New Roman Math" pitchFamily="18" charset="0"/>
                <a:cs typeface="Times New Roman Math" pitchFamily="18" charset="0"/>
              </a:rPr>
              <a:t>, при которых верно равенство</a:t>
            </a:r>
          </a:p>
          <a:p>
            <a:pPr lvl="0" algn="ctr"/>
            <a:r>
              <a:rPr lang="ru-RU" sz="2000" dirty="0" smtClean="0">
                <a:solidFill>
                  <a:srgbClr val="602E04"/>
                </a:solidFill>
                <a:latin typeface="Times New Roman Math" pitchFamily="18" charset="0"/>
                <a:cs typeface="Times New Roman Math" pitchFamily="18" charset="0"/>
              </a:rPr>
              <a:t> </a:t>
            </a:r>
            <a:r>
              <a:rPr lang="ru-RU" sz="2000" dirty="0" err="1" smtClean="0">
                <a:solidFill>
                  <a:srgbClr val="602E04"/>
                </a:solidFill>
                <a:latin typeface="Times New Roman Math" pitchFamily="18" charset="0"/>
                <a:cs typeface="Times New Roman Math" pitchFamily="18" charset="0"/>
              </a:rPr>
              <a:t>|х|</a:t>
            </a:r>
            <a:r>
              <a:rPr lang="ru-RU" sz="2000" dirty="0" smtClean="0">
                <a:solidFill>
                  <a:srgbClr val="602E04"/>
                </a:solidFill>
                <a:latin typeface="Times New Roman Math" pitchFamily="18" charset="0"/>
                <a:cs typeface="Times New Roman Math" pitchFamily="18" charset="0"/>
              </a:rPr>
              <a:t> = 129</a:t>
            </a:r>
            <a:endParaRPr lang="ru-RU" sz="2000" dirty="0">
              <a:solidFill>
                <a:srgbClr val="602E04"/>
              </a:solidFill>
              <a:latin typeface="Times New Roman Math" pitchFamily="18" charset="0"/>
              <a:cs typeface="Times New Roman Math" pitchFamily="18" charset="0"/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2143108" y="4714884"/>
            <a:ext cx="13572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prstClr val="black"/>
                </a:solidFill>
              </a:rPr>
              <a:t>  - 129      </a:t>
            </a:r>
            <a:endParaRPr lang="ru-RU" sz="2400" dirty="0"/>
          </a:p>
        </p:txBody>
      </p:sp>
      <p:pic>
        <p:nvPicPr>
          <p:cNvPr id="94" name="Picture 3" descr="D:\Мои документы\Мастер-класс все о триггерах\Занятие 4\приключения колобка\00059481_b.jpg"/>
          <p:cNvPicPr>
            <a:picLocks noChangeAspect="1" noChangeArrowheads="1"/>
          </p:cNvPicPr>
          <p:nvPr/>
        </p:nvPicPr>
        <p:blipFill>
          <a:blip r:embed="rId2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0000"/>
          </a:blip>
          <a:srcRect l="11628" r="23255"/>
          <a:stretch>
            <a:fillRect/>
          </a:stretch>
        </p:blipFill>
        <p:spPr bwMode="auto">
          <a:xfrm>
            <a:off x="6429388" y="1500174"/>
            <a:ext cx="2500330" cy="3839768"/>
          </a:xfrm>
          <a:prstGeom prst="rect">
            <a:avLst/>
          </a:prstGeom>
          <a:noFill/>
        </p:spPr>
      </p:pic>
      <p:pic>
        <p:nvPicPr>
          <p:cNvPr id="95" name="Picture 2" descr="D:\Мои документы\Мастер-класс все о триггерах\Занятие 4\приключения колобка\Kolobok_ryzar_t2.gif"/>
          <p:cNvPicPr>
            <a:picLocks noChangeAspect="1" noChangeArrowheads="1"/>
          </p:cNvPicPr>
          <p:nvPr/>
        </p:nvPicPr>
        <p:blipFill>
          <a:blip r:embed="rId30" cstate="print">
            <a:lum bright="-10000" contrast="20000"/>
          </a:blip>
          <a:srcRect/>
          <a:stretch>
            <a:fillRect/>
          </a:stretch>
        </p:blipFill>
        <p:spPr bwMode="auto">
          <a:xfrm flipH="1">
            <a:off x="-55420" y="4071924"/>
            <a:ext cx="2321730" cy="2786076"/>
          </a:xfrm>
          <a:prstGeom prst="rect">
            <a:avLst/>
          </a:prstGeom>
          <a:noFill/>
          <a:effectLst>
            <a:softEdge rad="12700"/>
          </a:effectLst>
        </p:spPr>
      </p:pic>
      <p:pic>
        <p:nvPicPr>
          <p:cNvPr id="96" name="Picture 13" descr="D:\Мои документы\Мастер-класс все о триггерах\Занятие 4\приключения колобка\dosk71.jpg"/>
          <p:cNvPicPr>
            <a:picLocks noChangeAspect="1" noChangeArrowheads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7319" b="61666"/>
          <a:stretch>
            <a:fillRect/>
          </a:stretch>
        </p:blipFill>
        <p:spPr bwMode="auto">
          <a:xfrm rot="467523">
            <a:off x="1598023" y="2394193"/>
            <a:ext cx="571504" cy="428628"/>
          </a:xfrm>
          <a:prstGeom prst="rect">
            <a:avLst/>
          </a:prstGeom>
          <a:noFill/>
        </p:spPr>
      </p:pic>
      <p:sp>
        <p:nvSpPr>
          <p:cNvPr id="85" name="Прямоугольник 84"/>
          <p:cNvSpPr/>
          <p:nvPr/>
        </p:nvSpPr>
        <p:spPr>
          <a:xfrm>
            <a:off x="2357422" y="5572140"/>
            <a:ext cx="11833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400" b="1" dirty="0" smtClean="0">
                <a:solidFill>
                  <a:prstClr val="black"/>
                </a:solidFill>
              </a:rPr>
              <a:t>- 4 &gt; - 2 </a:t>
            </a:r>
            <a:endParaRPr lang="ru-RU" sz="2400" b="1" dirty="0">
              <a:solidFill>
                <a:prstClr val="black"/>
              </a:solidFill>
            </a:endParaRPr>
          </a:p>
        </p:txBody>
      </p:sp>
      <p:pic>
        <p:nvPicPr>
          <p:cNvPr id="97" name="ura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 cstate="print"/>
          <a:stretch>
            <a:fillRect/>
          </a:stretch>
        </p:blipFill>
        <p:spPr>
          <a:xfrm>
            <a:off x="9144000" y="5072074"/>
            <a:ext cx="304800" cy="304800"/>
          </a:xfrm>
          <a:prstGeom prst="rect">
            <a:avLst/>
          </a:prstGeom>
        </p:spPr>
      </p:pic>
      <p:pic>
        <p:nvPicPr>
          <p:cNvPr id="98" name="sig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31" cstate="print"/>
          <a:stretch>
            <a:fillRect/>
          </a:stretch>
        </p:blipFill>
        <p:spPr>
          <a:xfrm>
            <a:off x="9358346" y="5214950"/>
            <a:ext cx="304800" cy="304800"/>
          </a:xfrm>
          <a:prstGeom prst="rect">
            <a:avLst/>
          </a:prstGeom>
        </p:spPr>
      </p:pic>
      <p:pic>
        <p:nvPicPr>
          <p:cNvPr id="99" name="sig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32" cstate="print"/>
          <a:stretch>
            <a:fillRect/>
          </a:stretch>
        </p:blipFill>
        <p:spPr>
          <a:xfrm>
            <a:off x="9501222" y="5357826"/>
            <a:ext cx="304800" cy="304800"/>
          </a:xfrm>
          <a:prstGeom prst="rect">
            <a:avLst/>
          </a:prstGeom>
        </p:spPr>
      </p:pic>
      <p:sp>
        <p:nvSpPr>
          <p:cNvPr id="100" name="Прямоугольник 99"/>
          <p:cNvSpPr/>
          <p:nvPr/>
        </p:nvSpPr>
        <p:spPr>
          <a:xfrm>
            <a:off x="3071802" y="2057823"/>
            <a:ext cx="38576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 smtClean="0">
                <a:solidFill>
                  <a:srgbClr val="602E04"/>
                </a:solidFill>
                <a:latin typeface="Times New Roman Math" pitchFamily="18" charset="0"/>
                <a:cs typeface="Times New Roman Math" pitchFamily="18" charset="0"/>
              </a:rPr>
              <a:t>Сколько целых чисел удовлетворяет неравенству         </a:t>
            </a:r>
          </a:p>
          <a:p>
            <a:pPr lvl="0" algn="ctr"/>
            <a:r>
              <a:rPr lang="ru-RU" sz="2000" dirty="0" smtClean="0">
                <a:solidFill>
                  <a:srgbClr val="602E04"/>
                </a:solidFill>
                <a:latin typeface="Times New Roman Math" pitchFamily="18" charset="0"/>
                <a:cs typeface="Times New Roman Math" pitchFamily="18" charset="0"/>
              </a:rPr>
              <a:t>-8 &lt; </a:t>
            </a:r>
            <a:r>
              <a:rPr lang="ru-RU" sz="2000" dirty="0" err="1" smtClean="0">
                <a:solidFill>
                  <a:srgbClr val="602E04"/>
                </a:solidFill>
                <a:latin typeface="Times New Roman Math" pitchFamily="18" charset="0"/>
                <a:cs typeface="Times New Roman Math" pitchFamily="18" charset="0"/>
              </a:rPr>
              <a:t>х</a:t>
            </a:r>
            <a:r>
              <a:rPr lang="ru-RU" sz="2000" dirty="0" smtClean="0">
                <a:solidFill>
                  <a:srgbClr val="602E04"/>
                </a:solidFill>
                <a:latin typeface="Times New Roman Math" pitchFamily="18" charset="0"/>
                <a:cs typeface="Times New Roman Math" pitchFamily="18" charset="0"/>
              </a:rPr>
              <a:t> &lt; 4?</a:t>
            </a:r>
            <a:endParaRPr lang="ru-RU" sz="2000" dirty="0">
              <a:solidFill>
                <a:srgbClr val="602E04"/>
              </a:solidFill>
              <a:latin typeface="Times New Roman Math" pitchFamily="18" charset="0"/>
              <a:cs typeface="Times New Roman Math" pitchFamily="18" charset="0"/>
            </a:endParaRPr>
          </a:p>
        </p:txBody>
      </p:sp>
      <p:pic>
        <p:nvPicPr>
          <p:cNvPr id="105" name="Picture 3" descr="D:\Мои документы\Мастер-класс все о триггерах\Занятие 4\приключения колобка\Untitled-1.gif"/>
          <p:cNvPicPr>
            <a:picLocks noChangeAspect="1" noChangeArrowheads="1"/>
          </p:cNvPicPr>
          <p:nvPr/>
        </p:nvPicPr>
        <p:blipFill>
          <a:blip r:embed="rId33" cstate="print">
            <a:lum bright="-10000" contrast="10000"/>
          </a:blip>
          <a:srcRect/>
          <a:stretch>
            <a:fillRect/>
          </a:stretch>
        </p:blipFill>
        <p:spPr bwMode="auto">
          <a:xfrm flipH="1">
            <a:off x="41565" y="4270238"/>
            <a:ext cx="2236396" cy="2500318"/>
          </a:xfrm>
          <a:prstGeom prst="rect">
            <a:avLst/>
          </a:prstGeom>
          <a:noFill/>
        </p:spPr>
      </p:pic>
      <p:grpSp>
        <p:nvGrpSpPr>
          <p:cNvPr id="106" name="Группа 105"/>
          <p:cNvGrpSpPr/>
          <p:nvPr/>
        </p:nvGrpSpPr>
        <p:grpSpPr>
          <a:xfrm flipH="1">
            <a:off x="6929454" y="1000108"/>
            <a:ext cx="2019300" cy="4210050"/>
            <a:chOff x="785786" y="2647950"/>
            <a:chExt cx="2019300" cy="4210050"/>
          </a:xfrm>
        </p:grpSpPr>
        <p:sp>
          <p:nvSpPr>
            <p:cNvPr id="107" name="Овал 106"/>
            <p:cNvSpPr/>
            <p:nvPr/>
          </p:nvSpPr>
          <p:spPr>
            <a:xfrm rot="20161201">
              <a:off x="1391998" y="4532658"/>
              <a:ext cx="571504" cy="29216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Трапеция 107"/>
            <p:cNvSpPr/>
            <p:nvPr/>
          </p:nvSpPr>
          <p:spPr>
            <a:xfrm>
              <a:off x="1613169" y="5201095"/>
              <a:ext cx="857256" cy="456338"/>
            </a:xfrm>
            <a:prstGeom prst="trapezoid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Овал 108"/>
            <p:cNvSpPr/>
            <p:nvPr/>
          </p:nvSpPr>
          <p:spPr>
            <a:xfrm>
              <a:off x="1500166" y="4857760"/>
              <a:ext cx="285752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15" name="Picture 2" descr="D:\Мои документы\Мастер-класс все о триггерах\Занятие 4\приключения колобка\E01181.png"/>
            <p:cNvPicPr>
              <a:picLocks noChangeAspect="1" noChangeArrowheads="1"/>
            </p:cNvPicPr>
            <p:nvPr/>
          </p:nvPicPr>
          <p:blipFill>
            <a:blip r:embed="rId3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85786" y="2647950"/>
              <a:ext cx="2019300" cy="4210050"/>
            </a:xfrm>
            <a:prstGeom prst="rect">
              <a:avLst/>
            </a:prstGeom>
            <a:noFill/>
          </p:spPr>
        </p:pic>
      </p:grpSp>
      <p:pic>
        <p:nvPicPr>
          <p:cNvPr id="116" name="Picture 13" descr="D:\Мои документы\Мастер-класс все о триггерах\Занятие 4\приключения колобка\dosk71.jpg"/>
          <p:cNvPicPr>
            <a:picLocks noChangeAspect="1" noChangeArrowheads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7319" b="61666"/>
          <a:stretch>
            <a:fillRect/>
          </a:stretch>
        </p:blipFill>
        <p:spPr bwMode="auto">
          <a:xfrm rot="16644051">
            <a:off x="-36415" y="3168473"/>
            <a:ext cx="571504" cy="428628"/>
          </a:xfrm>
          <a:prstGeom prst="rect">
            <a:avLst/>
          </a:prstGeom>
          <a:noFill/>
        </p:spPr>
      </p:pic>
      <p:pic>
        <p:nvPicPr>
          <p:cNvPr id="117" name="ura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 cstate="print"/>
          <a:stretch>
            <a:fillRect/>
          </a:stretch>
        </p:blipFill>
        <p:spPr>
          <a:xfrm>
            <a:off x="9144000" y="5643578"/>
            <a:ext cx="304800" cy="304800"/>
          </a:xfrm>
          <a:prstGeom prst="rect">
            <a:avLst/>
          </a:prstGeom>
        </p:spPr>
      </p:pic>
      <p:pic>
        <p:nvPicPr>
          <p:cNvPr id="118" name="sig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35" cstate="print"/>
          <a:stretch>
            <a:fillRect/>
          </a:stretch>
        </p:blipFill>
        <p:spPr>
          <a:xfrm>
            <a:off x="9358346" y="5786454"/>
            <a:ext cx="304800" cy="304800"/>
          </a:xfrm>
          <a:prstGeom prst="rect">
            <a:avLst/>
          </a:prstGeom>
        </p:spPr>
      </p:pic>
      <p:pic>
        <p:nvPicPr>
          <p:cNvPr id="119" name="sig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36" cstate="print"/>
          <a:stretch>
            <a:fillRect/>
          </a:stretch>
        </p:blipFill>
        <p:spPr>
          <a:xfrm>
            <a:off x="9501222" y="6000768"/>
            <a:ext cx="304800" cy="304800"/>
          </a:xfrm>
          <a:prstGeom prst="rect">
            <a:avLst/>
          </a:prstGeom>
        </p:spPr>
      </p:pic>
      <p:pic>
        <p:nvPicPr>
          <p:cNvPr id="2065" name="Picture 17" descr="D:\Мои документы\Мастер-класс все о триггерах\Занятие 4\приключения колобка\колобок.jpg"/>
          <p:cNvPicPr>
            <a:picLocks noChangeAspect="1" noChangeArrowheads="1"/>
          </p:cNvPicPr>
          <p:nvPr/>
        </p:nvPicPr>
        <p:blipFill>
          <a:blip r:embed="rId3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rcRect/>
          <a:stretch>
            <a:fillRect/>
          </a:stretch>
        </p:blipFill>
        <p:spPr bwMode="auto">
          <a:xfrm flipH="1">
            <a:off x="8143900" y="5975351"/>
            <a:ext cx="831555" cy="882649"/>
          </a:xfrm>
          <a:prstGeom prst="rect">
            <a:avLst/>
          </a:prstGeom>
          <a:noFill/>
        </p:spPr>
      </p:pic>
      <p:sp>
        <p:nvSpPr>
          <p:cNvPr id="127" name="Прямоугольник 126"/>
          <p:cNvSpPr/>
          <p:nvPr/>
        </p:nvSpPr>
        <p:spPr>
          <a:xfrm>
            <a:off x="3097349" y="2069515"/>
            <a:ext cx="36433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 smtClean="0">
                <a:solidFill>
                  <a:srgbClr val="602E04"/>
                </a:solidFill>
                <a:latin typeface="Times New Roman Math" pitchFamily="18" charset="0"/>
                <a:cs typeface="Times New Roman Math" pitchFamily="18" charset="0"/>
              </a:rPr>
              <a:t>Укажите наименьшее </a:t>
            </a:r>
          </a:p>
          <a:p>
            <a:pPr lvl="0" algn="ctr"/>
            <a:r>
              <a:rPr lang="ru-RU" sz="2400" dirty="0" smtClean="0">
                <a:solidFill>
                  <a:srgbClr val="602E04"/>
                </a:solidFill>
                <a:latin typeface="Times New Roman Math" pitchFamily="18" charset="0"/>
                <a:cs typeface="Times New Roman Math" pitchFamily="18" charset="0"/>
              </a:rPr>
              <a:t>по модулю число</a:t>
            </a:r>
            <a:endParaRPr lang="ru-RU" sz="2400" dirty="0">
              <a:solidFill>
                <a:srgbClr val="602E04"/>
              </a:solidFill>
              <a:latin typeface="Times New Roman Math" pitchFamily="18" charset="0"/>
              <a:cs typeface="Times New Roman Math" pitchFamily="18" charset="0"/>
            </a:endParaRPr>
          </a:p>
        </p:txBody>
      </p:sp>
      <p:pic>
        <p:nvPicPr>
          <p:cNvPr id="131" name="Picture 3" descr="D:\Мои документы\Мастер-класс все о триггерах\Занятие 4\приключения колобка\KOLOBOK-HUDOJNIK.gif"/>
          <p:cNvPicPr>
            <a:picLocks noChangeAspect="1" noChangeArrowheads="1"/>
          </p:cNvPicPr>
          <p:nvPr/>
        </p:nvPicPr>
        <p:blipFill>
          <a:blip r:embed="rId38" cstate="print">
            <a:lum contrast="10000"/>
          </a:blip>
          <a:srcRect/>
          <a:stretch>
            <a:fillRect/>
          </a:stretch>
        </p:blipFill>
        <p:spPr bwMode="auto">
          <a:xfrm flipH="1">
            <a:off x="-13855" y="4572008"/>
            <a:ext cx="2285992" cy="2285992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132" name="Picture 4" descr="D:\Мои документы\Мастер-класс все о триггерах\Занятие 4\приключения колобка\dafd5b99cb684e0e74387b3a2261edcc.png"/>
          <p:cNvPicPr>
            <a:picLocks noChangeAspect="1" noChangeArrowheads="1"/>
          </p:cNvPicPr>
          <p:nvPr/>
        </p:nvPicPr>
        <p:blipFill>
          <a:blip r:embed="rId3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06360" y="1928802"/>
            <a:ext cx="2437640" cy="3250187"/>
          </a:xfrm>
          <a:prstGeom prst="rect">
            <a:avLst/>
          </a:prstGeom>
          <a:noFill/>
        </p:spPr>
      </p:pic>
      <p:pic>
        <p:nvPicPr>
          <p:cNvPr id="133" name="ura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 cstate="print"/>
          <a:stretch>
            <a:fillRect/>
          </a:stretch>
        </p:blipFill>
        <p:spPr>
          <a:xfrm>
            <a:off x="9286908" y="142852"/>
            <a:ext cx="304800" cy="304800"/>
          </a:xfrm>
          <a:prstGeom prst="rect">
            <a:avLst/>
          </a:prstGeom>
        </p:spPr>
      </p:pic>
      <p:pic>
        <p:nvPicPr>
          <p:cNvPr id="134" name="sig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40" cstate="print"/>
          <a:stretch>
            <a:fillRect/>
          </a:stretch>
        </p:blipFill>
        <p:spPr>
          <a:xfrm>
            <a:off x="9358346" y="285728"/>
            <a:ext cx="304800" cy="304800"/>
          </a:xfrm>
          <a:prstGeom prst="rect">
            <a:avLst/>
          </a:prstGeom>
        </p:spPr>
      </p:pic>
      <p:pic>
        <p:nvPicPr>
          <p:cNvPr id="135" name="sig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41" cstate="print"/>
          <a:stretch>
            <a:fillRect/>
          </a:stretch>
        </p:blipFill>
        <p:spPr>
          <a:xfrm>
            <a:off x="9429784" y="428604"/>
            <a:ext cx="304800" cy="304800"/>
          </a:xfrm>
          <a:prstGeom prst="rect">
            <a:avLst/>
          </a:prstGeom>
        </p:spPr>
      </p:pic>
      <p:pic>
        <p:nvPicPr>
          <p:cNvPr id="140" name="Picture 2" descr="D:\Мои документы\Мастер-класс все о триггерах\Занятие 4\приключения колобка\Kol_kosm3.gif"/>
          <p:cNvPicPr>
            <a:picLocks noChangeAspect="1" noChangeArrowheads="1"/>
          </p:cNvPicPr>
          <p:nvPr/>
        </p:nvPicPr>
        <p:blipFill>
          <a:blip r:embed="rId42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4000496" y="4643446"/>
            <a:ext cx="2144249" cy="2047878"/>
          </a:xfrm>
          <a:prstGeom prst="rect">
            <a:avLst/>
          </a:prstGeom>
          <a:noFill/>
          <a:effectLst>
            <a:softEdge rad="12700"/>
          </a:effectLst>
        </p:spPr>
      </p:pic>
      <p:grpSp>
        <p:nvGrpSpPr>
          <p:cNvPr id="141" name="Группа 140"/>
          <p:cNvGrpSpPr/>
          <p:nvPr/>
        </p:nvGrpSpPr>
        <p:grpSpPr>
          <a:xfrm flipH="1">
            <a:off x="7072330" y="2455292"/>
            <a:ext cx="1857356" cy="3286089"/>
            <a:chOff x="571472" y="3286159"/>
            <a:chExt cx="1928794" cy="3571841"/>
          </a:xfrm>
        </p:grpSpPr>
        <p:sp>
          <p:nvSpPr>
            <p:cNvPr id="142" name="Овал 141"/>
            <p:cNvSpPr/>
            <p:nvPr/>
          </p:nvSpPr>
          <p:spPr>
            <a:xfrm>
              <a:off x="1357290" y="6500834"/>
              <a:ext cx="571504" cy="35716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3" name="Овал 142"/>
            <p:cNvSpPr/>
            <p:nvPr/>
          </p:nvSpPr>
          <p:spPr>
            <a:xfrm>
              <a:off x="1857356" y="6371813"/>
              <a:ext cx="571504" cy="35716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4" name="Овал 143"/>
            <p:cNvSpPr/>
            <p:nvPr/>
          </p:nvSpPr>
          <p:spPr>
            <a:xfrm>
              <a:off x="1571604" y="4143380"/>
              <a:ext cx="428628" cy="2143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5" name="Овал 144"/>
            <p:cNvSpPr/>
            <p:nvPr/>
          </p:nvSpPr>
          <p:spPr>
            <a:xfrm>
              <a:off x="815659" y="4214818"/>
              <a:ext cx="428628" cy="2143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46" name="Picture 3" descr="D:\Мои документы\Мастер-класс все о триггерах\Занятие 4\приключения колобка\item_4938.jpg"/>
            <p:cNvPicPr>
              <a:picLocks noChangeAspect="1" noChangeArrowheads="1"/>
            </p:cNvPicPr>
            <p:nvPr/>
          </p:nvPicPr>
          <p:blipFill>
            <a:blip r:embed="rId4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71472" y="3286159"/>
              <a:ext cx="1928794" cy="3571841"/>
            </a:xfrm>
            <a:prstGeom prst="rect">
              <a:avLst/>
            </a:prstGeom>
            <a:noFill/>
          </p:spPr>
        </p:pic>
      </p:grpSp>
      <p:sp>
        <p:nvSpPr>
          <p:cNvPr id="150" name="Прямоугольник 149"/>
          <p:cNvSpPr/>
          <p:nvPr/>
        </p:nvSpPr>
        <p:spPr>
          <a:xfrm>
            <a:off x="3071802" y="2143116"/>
            <a:ext cx="37147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 smtClean="0">
                <a:solidFill>
                  <a:srgbClr val="602E04"/>
                </a:solidFill>
                <a:latin typeface="Times New Roman Math" pitchFamily="18" charset="0"/>
                <a:cs typeface="Times New Roman Math" pitchFamily="18" charset="0"/>
              </a:rPr>
              <a:t>Укажите наибольшее </a:t>
            </a:r>
          </a:p>
          <a:p>
            <a:pPr lvl="0" algn="ctr"/>
            <a:r>
              <a:rPr lang="ru-RU" sz="2400" dirty="0" smtClean="0">
                <a:solidFill>
                  <a:srgbClr val="602E04"/>
                </a:solidFill>
                <a:latin typeface="Times New Roman Math" pitchFamily="18" charset="0"/>
                <a:cs typeface="Times New Roman Math" pitchFamily="18" charset="0"/>
              </a:rPr>
              <a:t>по модулю число</a:t>
            </a:r>
            <a:endParaRPr lang="ru-RU" sz="2400" dirty="0">
              <a:solidFill>
                <a:srgbClr val="602E04"/>
              </a:solidFill>
              <a:latin typeface="Times New Roman Math" pitchFamily="18" charset="0"/>
              <a:cs typeface="Times New Roman Math" pitchFamily="18" charset="0"/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2143108" y="5572140"/>
            <a:ext cx="14991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400" b="1" dirty="0" smtClean="0">
                <a:solidFill>
                  <a:prstClr val="black"/>
                </a:solidFill>
              </a:rPr>
              <a:t>5,8 и – 5,8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2071670" y="5572140"/>
            <a:ext cx="16594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400" b="1" dirty="0" smtClean="0">
                <a:solidFill>
                  <a:prstClr val="black"/>
                </a:solidFill>
              </a:rPr>
              <a:t>129 и - 129 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2357422" y="4714884"/>
            <a:ext cx="10321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prstClr val="black"/>
                </a:solidFill>
              </a:rPr>
              <a:t>  – 5,8     </a:t>
            </a:r>
            <a:endParaRPr lang="ru-RU" sz="2400" dirty="0"/>
          </a:p>
        </p:txBody>
      </p:sp>
      <p:sp>
        <p:nvSpPr>
          <p:cNvPr id="83" name="Прямоугольник 82"/>
          <p:cNvSpPr/>
          <p:nvPr/>
        </p:nvSpPr>
        <p:spPr>
          <a:xfrm>
            <a:off x="2143108" y="4714884"/>
            <a:ext cx="15001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- 87 &lt; - 37    </a:t>
            </a:r>
            <a:endParaRPr lang="ru-RU" sz="2400" b="1" dirty="0"/>
          </a:p>
        </p:txBody>
      </p:sp>
      <p:sp>
        <p:nvSpPr>
          <p:cNvPr id="71" name="Прямоугольник 70"/>
          <p:cNvSpPr/>
          <p:nvPr/>
        </p:nvSpPr>
        <p:spPr>
          <a:xfrm>
            <a:off x="2643174" y="3929066"/>
            <a:ext cx="6511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5 ,8  </a:t>
            </a:r>
            <a:endParaRPr lang="ru-RU" sz="2400" b="1" dirty="0"/>
          </a:p>
        </p:txBody>
      </p:sp>
      <p:sp>
        <p:nvSpPr>
          <p:cNvPr id="84" name="Прямоугольник 83"/>
          <p:cNvSpPr/>
          <p:nvPr/>
        </p:nvSpPr>
        <p:spPr>
          <a:xfrm>
            <a:off x="2357422" y="3929066"/>
            <a:ext cx="13572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prstClr val="black"/>
                </a:solidFill>
              </a:rPr>
              <a:t>  6 &lt; – 57     </a:t>
            </a:r>
            <a:endParaRPr lang="ru-RU" sz="2400" dirty="0"/>
          </a:p>
        </p:txBody>
      </p:sp>
      <p:sp>
        <p:nvSpPr>
          <p:cNvPr id="91" name="Прямоугольник 90"/>
          <p:cNvSpPr/>
          <p:nvPr/>
        </p:nvSpPr>
        <p:spPr>
          <a:xfrm>
            <a:off x="2643174" y="3929066"/>
            <a:ext cx="7858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129    </a:t>
            </a:r>
            <a:endParaRPr lang="ru-RU" sz="2400" b="1" dirty="0"/>
          </a:p>
        </p:txBody>
      </p:sp>
      <p:sp>
        <p:nvSpPr>
          <p:cNvPr id="124" name="Прямоугольник 123"/>
          <p:cNvSpPr/>
          <p:nvPr/>
        </p:nvSpPr>
        <p:spPr>
          <a:xfrm>
            <a:off x="2571736" y="3929066"/>
            <a:ext cx="7858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12    </a:t>
            </a:r>
            <a:endParaRPr lang="ru-RU" sz="2400" b="1" dirty="0"/>
          </a:p>
        </p:txBody>
      </p:sp>
      <p:sp>
        <p:nvSpPr>
          <p:cNvPr id="125" name="Прямоугольник 124"/>
          <p:cNvSpPr/>
          <p:nvPr/>
        </p:nvSpPr>
        <p:spPr>
          <a:xfrm>
            <a:off x="2285984" y="4714884"/>
            <a:ext cx="13572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prstClr val="black"/>
                </a:solidFill>
              </a:rPr>
              <a:t>  11      </a:t>
            </a:r>
            <a:endParaRPr lang="ru-RU" sz="2400" dirty="0"/>
          </a:p>
        </p:txBody>
      </p:sp>
      <p:sp>
        <p:nvSpPr>
          <p:cNvPr id="126" name="Прямоугольник 125"/>
          <p:cNvSpPr/>
          <p:nvPr/>
        </p:nvSpPr>
        <p:spPr>
          <a:xfrm>
            <a:off x="2500298" y="5572140"/>
            <a:ext cx="5645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400" b="1" dirty="0" smtClean="0">
                <a:solidFill>
                  <a:prstClr val="black"/>
                </a:solidFill>
              </a:rPr>
              <a:t>10 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128" name="Прямоугольник 127"/>
          <p:cNvSpPr/>
          <p:nvPr/>
        </p:nvSpPr>
        <p:spPr>
          <a:xfrm>
            <a:off x="2500298" y="3929066"/>
            <a:ext cx="10715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-13,97    </a:t>
            </a:r>
            <a:endParaRPr lang="ru-RU" sz="2400" b="1" dirty="0"/>
          </a:p>
        </p:txBody>
      </p:sp>
      <p:sp>
        <p:nvSpPr>
          <p:cNvPr id="129" name="Прямоугольник 128"/>
          <p:cNvSpPr/>
          <p:nvPr/>
        </p:nvSpPr>
        <p:spPr>
          <a:xfrm>
            <a:off x="2357422" y="4714884"/>
            <a:ext cx="13572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prstClr val="black"/>
                </a:solidFill>
              </a:rPr>
              <a:t>  6,3      </a:t>
            </a:r>
            <a:endParaRPr lang="ru-RU" sz="2400" dirty="0"/>
          </a:p>
        </p:txBody>
      </p:sp>
      <p:sp>
        <p:nvSpPr>
          <p:cNvPr id="130" name="Прямоугольник 129"/>
          <p:cNvSpPr/>
          <p:nvPr/>
        </p:nvSpPr>
        <p:spPr>
          <a:xfrm>
            <a:off x="2500298" y="5572140"/>
            <a:ext cx="7312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400" b="1" dirty="0" smtClean="0">
                <a:solidFill>
                  <a:prstClr val="black"/>
                </a:solidFill>
              </a:rPr>
              <a:t>53,8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148" name="Прямоугольник 147"/>
          <p:cNvSpPr/>
          <p:nvPr/>
        </p:nvSpPr>
        <p:spPr>
          <a:xfrm>
            <a:off x="2214546" y="4714884"/>
            <a:ext cx="13572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prstClr val="black"/>
                </a:solidFill>
              </a:rPr>
              <a:t>  10,8      </a:t>
            </a:r>
            <a:endParaRPr lang="ru-RU" sz="2400" dirty="0"/>
          </a:p>
        </p:txBody>
      </p:sp>
      <p:sp>
        <p:nvSpPr>
          <p:cNvPr id="149" name="Прямоугольник 148"/>
          <p:cNvSpPr/>
          <p:nvPr/>
        </p:nvSpPr>
        <p:spPr>
          <a:xfrm>
            <a:off x="2428860" y="5500702"/>
            <a:ext cx="7393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400" b="1" dirty="0" smtClean="0">
                <a:solidFill>
                  <a:prstClr val="black"/>
                </a:solidFill>
              </a:rPr>
              <a:t>- 3,5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154" name="Прямоугольник 153"/>
          <p:cNvSpPr/>
          <p:nvPr/>
        </p:nvSpPr>
        <p:spPr>
          <a:xfrm>
            <a:off x="3071802" y="2156971"/>
            <a:ext cx="37147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 smtClean="0">
                <a:solidFill>
                  <a:srgbClr val="602E04"/>
                </a:solidFill>
                <a:latin typeface="Times New Roman Math" pitchFamily="18" charset="0"/>
                <a:cs typeface="Times New Roman Math" pitchFamily="18" charset="0"/>
              </a:rPr>
              <a:t>Укажите неверное неравенство</a:t>
            </a:r>
            <a:endParaRPr lang="ru-RU" sz="2400" dirty="0">
              <a:solidFill>
                <a:srgbClr val="602E04"/>
              </a:solidFill>
              <a:latin typeface="Times New Roman Math" pitchFamily="18" charset="0"/>
              <a:cs typeface="Times New Roman Math" pitchFamily="18" charset="0"/>
            </a:endParaRPr>
          </a:p>
        </p:txBody>
      </p:sp>
      <p:pic>
        <p:nvPicPr>
          <p:cNvPr id="155" name="Picture 3" descr="D:\Мои документы\Мои рисунки\смешарики\Shahter1.gif"/>
          <p:cNvPicPr>
            <a:picLocks noChangeAspect="1" noChangeArrowheads="1"/>
          </p:cNvPicPr>
          <p:nvPr/>
        </p:nvPicPr>
        <p:blipFill>
          <a:blip r:embed="rId44" cstate="print"/>
          <a:srcRect/>
          <a:stretch>
            <a:fillRect/>
          </a:stretch>
        </p:blipFill>
        <p:spPr bwMode="auto">
          <a:xfrm flipH="1">
            <a:off x="148298" y="4442434"/>
            <a:ext cx="1851934" cy="2415566"/>
          </a:xfrm>
          <a:prstGeom prst="rect">
            <a:avLst/>
          </a:prstGeom>
          <a:noFill/>
          <a:effectLst>
            <a:softEdge rad="12700"/>
          </a:effectLst>
        </p:spPr>
      </p:pic>
      <p:grpSp>
        <p:nvGrpSpPr>
          <p:cNvPr id="158" name="Группа 157"/>
          <p:cNvGrpSpPr/>
          <p:nvPr/>
        </p:nvGrpSpPr>
        <p:grpSpPr>
          <a:xfrm>
            <a:off x="6648462" y="2571744"/>
            <a:ext cx="2412408" cy="2147889"/>
            <a:chOff x="4572000" y="3357562"/>
            <a:chExt cx="2412408" cy="2147889"/>
          </a:xfrm>
        </p:grpSpPr>
        <p:sp>
          <p:nvSpPr>
            <p:cNvPr id="157" name="Овал 156"/>
            <p:cNvSpPr/>
            <p:nvPr/>
          </p:nvSpPr>
          <p:spPr>
            <a:xfrm>
              <a:off x="5385528" y="3786190"/>
              <a:ext cx="428628" cy="2857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56" name="Picture 2" descr="D:\Мои документы\Мастер-класс все о триггерах\Занятие 4\приключения колобка\201103160949_krtek.jpg"/>
            <p:cNvPicPr>
              <a:picLocks noChangeAspect="1" noChangeArrowheads="1"/>
            </p:cNvPicPr>
            <p:nvPr/>
          </p:nvPicPr>
          <p:blipFill>
            <a:blip r:embed="rId45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4572000" y="3357562"/>
              <a:ext cx="2412408" cy="2147889"/>
            </a:xfrm>
            <a:prstGeom prst="rect">
              <a:avLst/>
            </a:prstGeom>
            <a:noFill/>
            <a:effectLst>
              <a:softEdge rad="12700"/>
            </a:effectLst>
          </p:spPr>
        </p:pic>
      </p:grpSp>
      <p:sp>
        <p:nvSpPr>
          <p:cNvPr id="159" name="Прямоугольник 158"/>
          <p:cNvSpPr/>
          <p:nvPr/>
        </p:nvSpPr>
        <p:spPr>
          <a:xfrm>
            <a:off x="3000364" y="2083370"/>
            <a:ext cx="37147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 smtClean="0">
                <a:solidFill>
                  <a:srgbClr val="602E04"/>
                </a:solidFill>
                <a:latin typeface="Times New Roman Math" pitchFamily="18" charset="0"/>
                <a:cs typeface="Times New Roman Math" pitchFamily="18" charset="0"/>
              </a:rPr>
              <a:t>В добрый путь </a:t>
            </a:r>
          </a:p>
          <a:p>
            <a:pPr lvl="0" algn="ctr"/>
            <a:r>
              <a:rPr lang="ru-RU" sz="2800" dirty="0" smtClean="0">
                <a:solidFill>
                  <a:srgbClr val="602E04"/>
                </a:solidFill>
                <a:latin typeface="Times New Roman Math" pitchFamily="18" charset="0"/>
                <a:cs typeface="Times New Roman Math" pitchFamily="18" charset="0"/>
              </a:rPr>
              <a:t>к новым знаниям!</a:t>
            </a:r>
            <a:endParaRPr lang="ru-RU" sz="2800" dirty="0">
              <a:solidFill>
                <a:srgbClr val="602E04"/>
              </a:solidFill>
              <a:latin typeface="Times New Roman Math" pitchFamily="18" charset="0"/>
              <a:cs typeface="Times New Roman Math" pitchFamily="18" charset="0"/>
            </a:endParaRPr>
          </a:p>
        </p:txBody>
      </p:sp>
      <p:sp>
        <p:nvSpPr>
          <p:cNvPr id="160" name="Прямоугольник 159"/>
          <p:cNvSpPr/>
          <p:nvPr/>
        </p:nvSpPr>
        <p:spPr>
          <a:xfrm>
            <a:off x="2214546" y="3929066"/>
            <a:ext cx="15001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8 б – «5»    </a:t>
            </a:r>
            <a:endParaRPr lang="ru-RU" sz="2400" b="1" dirty="0"/>
          </a:p>
        </p:txBody>
      </p:sp>
      <p:sp>
        <p:nvSpPr>
          <p:cNvPr id="161" name="Прямоугольник 160"/>
          <p:cNvSpPr/>
          <p:nvPr/>
        </p:nvSpPr>
        <p:spPr>
          <a:xfrm>
            <a:off x="1857356" y="4714884"/>
            <a:ext cx="18573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prstClr val="black"/>
                </a:solidFill>
              </a:rPr>
              <a:t>  6-7 б – «4»      </a:t>
            </a:r>
            <a:endParaRPr lang="ru-RU" sz="2400" dirty="0"/>
          </a:p>
        </p:txBody>
      </p:sp>
      <p:sp>
        <p:nvSpPr>
          <p:cNvPr id="162" name="Прямоугольник 161"/>
          <p:cNvSpPr/>
          <p:nvPr/>
        </p:nvSpPr>
        <p:spPr>
          <a:xfrm rot="21308969">
            <a:off x="2041797" y="5429264"/>
            <a:ext cx="18197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dirty="0" smtClean="0">
                <a:solidFill>
                  <a:prstClr val="black"/>
                </a:solidFill>
                <a:latin typeface="Arial Narrow" pitchFamily="34" charset="0"/>
              </a:rPr>
              <a:t>Меньше 6 б – </a:t>
            </a:r>
          </a:p>
          <a:p>
            <a:pPr lvl="0" algn="ctr"/>
            <a:r>
              <a:rPr lang="ru-RU" b="1" dirty="0" smtClean="0">
                <a:solidFill>
                  <a:prstClr val="black"/>
                </a:solidFill>
                <a:latin typeface="Arial Narrow" pitchFamily="34" charset="0"/>
              </a:rPr>
              <a:t>повтори правила</a:t>
            </a:r>
            <a:endParaRPr lang="ru-RU" b="1" dirty="0">
              <a:solidFill>
                <a:prstClr val="black"/>
              </a:solidFill>
              <a:latin typeface="Arial Narrow" pitchFamily="34" charset="0"/>
            </a:endParaRPr>
          </a:p>
        </p:txBody>
      </p:sp>
      <p:pic>
        <p:nvPicPr>
          <p:cNvPr id="163" name="Picture 2" descr="D:\Мои документы\Мастер-класс все о триггерах\Занятие 4\приключения колобка\Kolobok_velosiped.gif"/>
          <p:cNvPicPr>
            <a:picLocks noChangeAspect="1" noChangeArrowheads="1"/>
          </p:cNvPicPr>
          <p:nvPr/>
        </p:nvPicPr>
        <p:blipFill>
          <a:blip r:embed="rId46" cstate="print">
            <a:lum bright="-10000" contrast="20000"/>
          </a:blip>
          <a:srcRect/>
          <a:stretch>
            <a:fillRect/>
          </a:stretch>
        </p:blipFill>
        <p:spPr bwMode="auto">
          <a:xfrm rot="480668">
            <a:off x="6895593" y="4065136"/>
            <a:ext cx="2382993" cy="2382993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164" name="ura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 cstate="print"/>
          <a:stretch>
            <a:fillRect/>
          </a:stretch>
        </p:blipFill>
        <p:spPr>
          <a:xfrm>
            <a:off x="9144000" y="714356"/>
            <a:ext cx="304800" cy="304800"/>
          </a:xfrm>
          <a:prstGeom prst="rect">
            <a:avLst/>
          </a:prstGeom>
        </p:spPr>
      </p:pic>
      <p:pic>
        <p:nvPicPr>
          <p:cNvPr id="165" name="sig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47" cstate="print"/>
          <a:stretch>
            <a:fillRect/>
          </a:stretch>
        </p:blipFill>
        <p:spPr>
          <a:xfrm>
            <a:off x="9286908" y="857232"/>
            <a:ext cx="304800" cy="304800"/>
          </a:xfrm>
          <a:prstGeom prst="rect">
            <a:avLst/>
          </a:prstGeom>
        </p:spPr>
      </p:pic>
      <p:pic>
        <p:nvPicPr>
          <p:cNvPr id="166" name="sig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48" cstate="print"/>
          <a:stretch>
            <a:fillRect/>
          </a:stretch>
        </p:blipFill>
        <p:spPr>
          <a:xfrm>
            <a:off x="9429784" y="1000108"/>
            <a:ext cx="304800" cy="304800"/>
          </a:xfrm>
          <a:prstGeom prst="rect">
            <a:avLst/>
          </a:prstGeom>
        </p:spPr>
      </p:pic>
      <p:pic>
        <p:nvPicPr>
          <p:cNvPr id="167" name="ura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49" cstate="print"/>
          <a:stretch>
            <a:fillRect/>
          </a:stretch>
        </p:blipFill>
        <p:spPr>
          <a:xfrm>
            <a:off x="9144000" y="1285860"/>
            <a:ext cx="304800" cy="304800"/>
          </a:xfrm>
          <a:prstGeom prst="rect">
            <a:avLst/>
          </a:prstGeom>
        </p:spPr>
      </p:pic>
      <p:pic>
        <p:nvPicPr>
          <p:cNvPr id="168" name="sig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50" cstate="print"/>
          <a:stretch>
            <a:fillRect/>
          </a:stretch>
        </p:blipFill>
        <p:spPr>
          <a:xfrm>
            <a:off x="9286908" y="1500174"/>
            <a:ext cx="304800" cy="304800"/>
          </a:xfrm>
          <a:prstGeom prst="rect">
            <a:avLst/>
          </a:prstGeom>
        </p:spPr>
      </p:pic>
      <p:pic>
        <p:nvPicPr>
          <p:cNvPr id="169" name="sig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40" cstate="print"/>
          <a:stretch>
            <a:fillRect/>
          </a:stretch>
        </p:blipFill>
        <p:spPr>
          <a:xfrm>
            <a:off x="9358346" y="1714488"/>
            <a:ext cx="304800" cy="304800"/>
          </a:xfrm>
          <a:prstGeom prst="rect">
            <a:avLst/>
          </a:prstGeom>
        </p:spPr>
      </p:pic>
      <p:sp>
        <p:nvSpPr>
          <p:cNvPr id="147" name="Прямоугольник 146"/>
          <p:cNvSpPr/>
          <p:nvPr/>
        </p:nvSpPr>
        <p:spPr>
          <a:xfrm>
            <a:off x="2428860" y="3929066"/>
            <a:ext cx="10715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- 91,3    </a:t>
            </a:r>
            <a:endParaRPr lang="ru-RU" sz="2400" b="1" dirty="0"/>
          </a:p>
        </p:txBody>
      </p:sp>
      <p:sp>
        <p:nvSpPr>
          <p:cNvPr id="151" name="Прямоугольник 150"/>
          <p:cNvSpPr/>
          <p:nvPr/>
        </p:nvSpPr>
        <p:spPr>
          <a:xfrm>
            <a:off x="2500298" y="3929066"/>
            <a:ext cx="10715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4 &gt; 0    </a:t>
            </a:r>
            <a:endParaRPr lang="ru-RU" sz="2400" b="1" dirty="0"/>
          </a:p>
        </p:txBody>
      </p:sp>
      <p:sp>
        <p:nvSpPr>
          <p:cNvPr id="152" name="Прямоугольник 151"/>
          <p:cNvSpPr/>
          <p:nvPr/>
        </p:nvSpPr>
        <p:spPr>
          <a:xfrm>
            <a:off x="2143108" y="4714884"/>
            <a:ext cx="13572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prstClr val="black"/>
                </a:solidFill>
              </a:rPr>
              <a:t>  - 5 &gt; - 4      </a:t>
            </a:r>
            <a:endParaRPr lang="ru-RU" sz="2400" dirty="0"/>
          </a:p>
        </p:txBody>
      </p:sp>
      <p:sp>
        <p:nvSpPr>
          <p:cNvPr id="153" name="Прямоугольник 152"/>
          <p:cNvSpPr/>
          <p:nvPr/>
        </p:nvSpPr>
        <p:spPr>
          <a:xfrm>
            <a:off x="2428860" y="5500702"/>
            <a:ext cx="11063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400" b="1" dirty="0" smtClean="0">
                <a:solidFill>
                  <a:prstClr val="black"/>
                </a:solidFill>
              </a:rPr>
              <a:t>7 &gt; - 12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122" name="Умножение 121">
            <a:hlinkClick r:id="" action="ppaction://hlinkshowjump?jump=endshow"/>
          </p:cNvPr>
          <p:cNvSpPr/>
          <p:nvPr/>
        </p:nvSpPr>
        <p:spPr>
          <a:xfrm>
            <a:off x="8643934" y="0"/>
            <a:ext cx="500066" cy="500066"/>
          </a:xfrm>
          <a:prstGeom prst="mathMultiply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64" name="Picture 16" descr="D:\Мои документы\Мастер-класс все о триггерах\Занятие 4\приключения колобка\1229530406_shutterstock_18282694.jpg"/>
          <p:cNvPicPr>
            <a:picLocks noChangeAspect="1" noChangeArrowheads="1"/>
          </p:cNvPicPr>
          <p:nvPr/>
        </p:nvPicPr>
        <p:blipFill>
          <a:blip r:embed="rId5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0000"/>
          </a:blip>
          <a:srcRect/>
          <a:stretch>
            <a:fillRect/>
          </a:stretch>
        </p:blipFill>
        <p:spPr bwMode="auto">
          <a:xfrm rot="900000">
            <a:off x="3413559" y="1201452"/>
            <a:ext cx="1091176" cy="663435"/>
          </a:xfrm>
          <a:prstGeom prst="rect">
            <a:avLst/>
          </a:prstGeom>
          <a:noFill/>
        </p:spPr>
      </p:pic>
      <p:sp>
        <p:nvSpPr>
          <p:cNvPr id="123" name="Нижний колонтитул 122"/>
          <p:cNvSpPr>
            <a:spLocks noGrp="1"/>
          </p:cNvSpPr>
          <p:nvPr>
            <p:ph type="ftr" sz="quarter" idx="11"/>
          </p:nvPr>
        </p:nvSpPr>
        <p:spPr>
          <a:xfrm>
            <a:off x="5796136" y="6492875"/>
            <a:ext cx="2095872" cy="365125"/>
          </a:xfrm>
        </p:spPr>
        <p:txBody>
          <a:bodyPr/>
          <a:lstStyle/>
          <a:p>
            <a:r>
              <a:rPr lang="ru-RU" sz="1600" dirty="0" smtClean="0">
                <a:solidFill>
                  <a:schemeClr val="tx1"/>
                </a:solidFill>
              </a:rPr>
              <a:t>Сокирко С. П.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1"/>
                </p:tgtEl>
              </p:cMediaNode>
            </p:audio>
            <p:audio>
              <p:cMediaNode showWhenStopped="0">
                <p:cTn id="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"/>
                </p:tgtEl>
              </p:cMediaNode>
            </p:audio>
            <p:seq concurrent="1" nextAc="seek">
              <p:cTn id="4" restart="whenNotActive" fill="hold" evtFilter="cancelBubble" nodeType="interactiveSeq">
                <p:stCondLst>
                  <p:cond evt="onClick" delay="0">
                    <p:tgtEl>
                      <p:spTgt spid="20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" fill="hold">
                      <p:stCondLst>
                        <p:cond delay="0"/>
                      </p:stCondLst>
                      <p:childTnLst>
                        <p:par>
                          <p:cTn id="6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85185E-6 C -0.01076 -0.01991 -0.04149 -0.09121 -0.06493 -0.11945 C -0.08837 -0.14769 -0.12483 -0.15926 -0.14062 -0.16991 " pathEditMode="relative" rAng="0" ptsTypes="aaa">
                                      <p:cBhvr>
                                        <p:cTn id="8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" y="-8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062 -0.1699 C -0.15798 -0.18657 -0.17534 -0.20324 -0.21336 -0.21227 C -0.25138 -0.22129 -0.3434 -0.22222 -0.36944 -0.2243 " pathEditMode="relative" rAng="0" ptsTypes="aaA">
                                      <p:cBhvr>
                                        <p:cTn id="35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" y="-27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7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945 -0.2243 C -0.38125 -0.22569 -0.42518 -0.22083 -0.44063 -0.23263 C -0.45608 -0.24444 -0.46164 -0.27708 -0.46181 -0.29513 C -0.46198 -0.31319 -0.44653 -0.33078 -0.44219 -0.34166 C -0.43785 -0.35254 -0.43733 -0.35625 -0.43612 -0.35995 " pathEditMode="relative" rAng="0" ptsTypes="aaaaa">
                                      <p:cBhvr>
                                        <p:cTn id="68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" y="-6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70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3611 -0.35996 C -0.4493 -0.37546 -0.46562 -0.44097 -0.51458 -0.45278 C -0.56354 -0.46459 -0.68507 -0.43519 -0.73003 -0.43056 " pathEditMode="relative" rAng="0" ptsTypes="aaa">
                                      <p:cBhvr>
                                        <p:cTn id="101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" y="-52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3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3003 -0.43055 C -0.73316 -0.45208 -0.73385 -0.47384 -0.75278 -0.49513 C -0.7717 -0.51643 -0.82482 -0.5449 -0.84375 -0.55787 " pathEditMode="relative" rAng="0" ptsTypes="aaa">
                                      <p:cBhvr>
                                        <p:cTn id="134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" y="-64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6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4375 -0.55787 C -0.8533 -0.57245 -0.8625 -0.5868 -0.8691 -0.56551 C -0.87569 -0.54421 -0.88142 -0.46366 -0.88333 -0.43009 C -0.88507 -0.39653 -0.88055 -0.37523 -0.88003 -0.36412 " pathEditMode="relative" rAng="0" ptsTypes="aaaA">
                                      <p:cBhvr>
                                        <p:cTn id="167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" y="82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9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8003 -0.36412 C -0.89149 -0.34051 -0.90277 -0.3169 -0.88316 -0.31412 C -0.86354 -0.31134 -0.78229 -0.3419 -0.76284 -0.34745 " pathEditMode="relative" rAng="0" ptsTypes="aaA">
                                      <p:cBhvr>
                                        <p:cTn id="200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" y="26"/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2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6285 -0.34746 C -0.76007 -0.33542 -0.74809 -0.32246 -0.7467 -0.275 C -0.74531 -0.22755 -0.76059 -0.1088 -0.75434 -0.06296 C -0.74809 -0.01713 -0.7184 -0.0132 -0.70885 -0.00023 " pathEditMode="relative" rAng="0" ptsTypes="aaaa">
                                      <p:cBhvr>
                                        <p:cTn id="230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" y="174"/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2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0729 -0.0044 C -0.69601 -0.00417 -0.68976 -0.00301 -0.63906 -0.00232 C -0.58837 -0.00162 -0.45191 -0.0007 -0.40278 -0.00023 " pathEditMode="relative" rAng="0" ptsTypes="aaa">
                                      <p:cBhvr>
                                        <p:cTn id="260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" y="2"/>
                                    </p:animMotion>
                                  </p:childTnLst>
                                </p:cTn>
                              </p:par>
                              <p:par>
                                <p:cTn id="26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2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94444E-6 2.59259E-6 C -0.03177 -0.03449 -0.0632 -0.06875 -0.11875 -0.09491 C -0.17431 -0.12107 -0.29757 -0.14722 -0.33316 -0.15764 " pathEditMode="relative" rAng="0" ptsTypes="aaA">
                                      <p:cBhvr>
                                        <p:cTn id="285" dur="2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" y="-79"/>
                                    </p:animMotion>
                                  </p:childTnLst>
                                </p:cTn>
                              </p:par>
                              <p:par>
                                <p:cTn id="286" presetID="1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5"/>
                  </p:tgtEl>
                </p:cond>
              </p:nextCondLst>
            </p:seq>
            <p:seq concurrent="1" nextAc="seek">
              <p:cTn id="288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9" fill="hold">
                      <p:stCondLst>
                        <p:cond delay="0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2" dur="7284" fill="hold"/>
                                        <p:tgtEl>
                                          <p:spTgt spid="1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305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6" fill="hold">
                      <p:stCondLst>
                        <p:cond delay="0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9" dur="4142" fill="hold"/>
                                        <p:tgtEl>
                                          <p:spTgt spid="1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audio>
              <p:cMediaNode>
                <p:cTn id="3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"/>
                </p:tgtEl>
              </p:cMediaNode>
            </p:audio>
            <p:seq concurrent="1" nextAc="seek">
              <p:cTn id="31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8" fill="hold">
                      <p:stCondLst>
                        <p:cond delay="0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1" dur="4142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2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audio>
              <p:cMediaNode>
                <p:cTn id="3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"/>
                </p:tgtEl>
              </p:cMediaNode>
            </p:audio>
            <p:seq concurrent="1" nextAc="seek">
              <p:cTn id="329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0" fill="hold">
                      <p:stCondLst>
                        <p:cond delay="0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3" dur="7284" fill="hold"/>
                                        <p:tgtEl>
                                          <p:spTgt spid="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3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audio>
              <p:cMediaNode>
                <p:cTn id="34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8"/>
                </p:tgtEl>
              </p:cMediaNode>
            </p:audio>
            <p:seq concurrent="1" nextAc="seek">
              <p:cTn id="34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8" fill="hold">
                      <p:stCondLst>
                        <p:cond delay="0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1" dur="4142" fill="hold"/>
                                        <p:tgtEl>
                                          <p:spTgt spid="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audio>
              <p:cMediaNode>
                <p:cTn id="35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"/>
                </p:tgtEl>
              </p:cMediaNode>
            </p:audio>
            <p:seq concurrent="1" nextAc="seek">
              <p:cTn id="359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0" fill="hold">
                      <p:stCondLst>
                        <p:cond delay="0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3" dur="4142" fill="hold"/>
                                        <p:tgtEl>
                                          <p:spTgt spid="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6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370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1" fill="hold">
                      <p:stCondLst>
                        <p:cond delay="0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4" dur="7284" fill="hold"/>
                                        <p:tgtEl>
                                          <p:spTgt spid="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387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8" fill="hold">
                      <p:stCondLst>
                        <p:cond delay="0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1" dur="4142" fill="hold"/>
                                        <p:tgtEl>
                                          <p:spTgt spid="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9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398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9" fill="hold">
                      <p:stCondLst>
                        <p:cond delay="0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2" dur="4142" fill="hold"/>
                                        <p:tgtEl>
                                          <p:spTgt spid="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0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audio>
              <p:cMediaNode>
                <p:cTn id="40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7"/>
                </p:tgtEl>
              </p:cMediaNode>
            </p:audio>
            <p:audio>
              <p:cMediaNode>
                <p:cTn id="4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8"/>
                </p:tgtEl>
              </p:cMediaNode>
            </p:audio>
            <p:audio>
              <p:cMediaNode>
                <p:cTn id="4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9"/>
                </p:tgtEl>
              </p:cMediaNode>
            </p:audio>
            <p:seq concurrent="1" nextAc="seek">
              <p:cTn id="412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3" fill="hold">
                      <p:stCondLst>
                        <p:cond delay="0"/>
                      </p:stCondLst>
                      <p:childTnLst>
                        <p:par>
                          <p:cTn id="414" fill="hold">
                            <p:stCondLst>
                              <p:cond delay="0"/>
                            </p:stCondLst>
                            <p:childTnLst>
                              <p:par>
                                <p:cTn id="4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6" dur="4142" fill="hold"/>
                                        <p:tgtEl>
                                          <p:spTgt spid="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1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423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4" fill="hold">
                      <p:stCondLst>
                        <p:cond delay="0"/>
                      </p:stCondLst>
                      <p:childTnLst>
                        <p:par>
                          <p:cTn id="425" fill="hold">
                            <p:stCondLst>
                              <p:cond delay="0"/>
                            </p:stCondLst>
                            <p:childTnLst>
                              <p:par>
                                <p:cTn id="4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7" dur="4142" fill="hold"/>
                                        <p:tgtEl>
                                          <p:spTgt spid="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434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5" fill="hold">
                      <p:stCondLst>
                        <p:cond delay="0"/>
                      </p:stCondLst>
                      <p:childTnLst>
                        <p:par>
                          <p:cTn id="436" fill="hold">
                            <p:stCondLst>
                              <p:cond delay="0"/>
                            </p:stCondLst>
                            <p:childTnLst>
                              <p:par>
                                <p:cTn id="4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8" dur="7284" fill="hold"/>
                                        <p:tgtEl>
                                          <p:spTgt spid="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3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1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audio>
              <p:cMediaNode>
                <p:cTn id="45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7"/>
                </p:tgtEl>
              </p:cMediaNode>
            </p:audio>
            <p:audio>
              <p:cMediaNode vol="80000">
                <p:cTn id="4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8"/>
                </p:tgtEl>
              </p:cMediaNode>
            </p:audio>
            <p:audio>
              <p:cMediaNode>
                <p:cTn id="4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9"/>
                </p:tgtEl>
              </p:cMediaNode>
            </p:audio>
            <p:audio>
              <p:cMediaNode>
                <p:cTn id="45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7"/>
                </p:tgtEl>
              </p:cMediaNode>
            </p:audio>
            <p:audio>
              <p:cMediaNode>
                <p:cTn id="45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8"/>
                </p:tgtEl>
              </p:cMediaNode>
            </p:audio>
            <p:audio>
              <p:cMediaNode>
                <p:cTn id="45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9"/>
                </p:tgtEl>
              </p:cMediaNode>
            </p:audio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1" dur="4142" fill="hold"/>
                                        <p:tgtEl>
                                          <p:spTgt spid="1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  <p:seq concurrent="1" nextAc="seek">
              <p:cTn id="468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9" fill="hold">
                      <p:stCondLst>
                        <p:cond delay="0"/>
                      </p:stCondLst>
                      <p:childTnLst>
                        <p:par>
                          <p:cTn id="470" fill="hold">
                            <p:stCondLst>
                              <p:cond delay="0"/>
                            </p:stCondLst>
                            <p:childTnLst>
                              <p:par>
                                <p:cTn id="47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2" dur="7284" fill="hold"/>
                                        <p:tgtEl>
                                          <p:spTgt spid="1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7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5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6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7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9" dur="4142" fill="hold"/>
                                        <p:tgtEl>
                                          <p:spTgt spid="1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"/>
                  </p:tgtEl>
                </p:cond>
              </p:nextCondLst>
            </p:seq>
            <p:seq concurrent="1" nextAc="seek">
              <p:cTn id="496" restart="whenNotActive" fill="hold" evtFilter="cancelBubble" nodeType="interactiveSeq">
                <p:stCondLst>
                  <p:cond evt="onClick" delay="0">
                    <p:tgtEl>
                      <p:spTgt spid="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7" fill="hold">
                      <p:stCondLst>
                        <p:cond delay="0"/>
                      </p:stCondLst>
                      <p:childTnLst>
                        <p:par>
                          <p:cTn id="498" fill="hold">
                            <p:stCondLst>
                              <p:cond delay="0"/>
                            </p:stCondLst>
                            <p:childTnLst>
                              <p:par>
                                <p:cTn id="49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0" dur="4142" fill="hold"/>
                                        <p:tgtEl>
                                          <p:spTgt spid="1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0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"/>
                  </p:tgtEl>
                </p:cond>
              </p:nextCondLst>
            </p:seq>
            <p:seq concurrent="1" nextAc="seek">
              <p:cTn id="507" restart="whenNotActive" fill="hold" evtFilter="cancelBubble" nodeType="interactiveSeq">
                <p:stCondLst>
                  <p:cond evt="onClick" delay="0">
                    <p:tgtEl>
                      <p:spTgt spid="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8" fill="hold">
                      <p:stCondLst>
                        <p:cond delay="0"/>
                      </p:stCondLst>
                      <p:childTnLst>
                        <p:par>
                          <p:cTn id="509" fill="hold">
                            <p:stCondLst>
                              <p:cond delay="0"/>
                            </p:stCondLst>
                            <p:childTnLst>
                              <p:par>
                                <p:cTn id="5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1" dur="7284" fill="hold"/>
                                        <p:tgtEl>
                                          <p:spTgt spid="1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1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9"/>
                  </p:tgtEl>
                </p:cond>
              </p:nextCondLst>
            </p:seq>
            <p:seq concurrent="1" nextAc="seek">
              <p:cTn id="524" restart="whenNotActive" fill="hold" evtFilter="cancelBubble" nodeType="interactiveSeq">
                <p:stCondLst>
                  <p:cond evt="onClick" delay="0">
                    <p:tgtEl>
                      <p:spTgt spid="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5" fill="hold">
                      <p:stCondLst>
                        <p:cond delay="0"/>
                      </p:stCondLst>
                      <p:childTnLst>
                        <p:par>
                          <p:cTn id="526" fill="hold">
                            <p:stCondLst>
                              <p:cond delay="0"/>
                            </p:stCondLst>
                            <p:childTnLst>
                              <p:par>
                                <p:cTn id="5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8" dur="4142" fill="hold"/>
                                        <p:tgtEl>
                                          <p:spTgt spid="1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2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0"/>
                  </p:tgtEl>
                </p:cond>
              </p:nextCondLst>
            </p:seq>
            <p:audio>
              <p:cMediaNode>
                <p:cTn id="53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"/>
                </p:tgtEl>
              </p:cMediaNode>
            </p:audio>
            <p:audio>
              <p:cMediaNode>
                <p:cTn id="5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4"/>
                </p:tgtEl>
              </p:cMediaNode>
            </p:audio>
            <p:audio>
              <p:cMediaNode>
                <p:cTn id="5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5"/>
                </p:tgtEl>
              </p:cMediaNode>
            </p:audio>
            <p:seq concurrent="1" nextAc="seek">
              <p:cTn id="538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9" fill="hold">
                      <p:stCondLst>
                        <p:cond delay="0"/>
                      </p:stCondLst>
                      <p:childTnLst>
                        <p:par>
                          <p:cTn id="540" fill="hold">
                            <p:stCondLst>
                              <p:cond delay="0"/>
                            </p:stCondLst>
                            <p:childTnLst>
                              <p:par>
                                <p:cTn id="5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2" dur="7284" fill="hold"/>
                                        <p:tgtEl>
                                          <p:spTgt spid="1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4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5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555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6" fill="hold">
                      <p:stCondLst>
                        <p:cond delay="0"/>
                      </p:stCondLst>
                      <p:childTnLst>
                        <p:par>
                          <p:cTn id="557" fill="hold">
                            <p:stCondLst>
                              <p:cond delay="0"/>
                            </p:stCondLst>
                            <p:childTnLst>
                              <p:par>
                                <p:cTn id="55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9" dur="4142" fill="hold"/>
                                        <p:tgtEl>
                                          <p:spTgt spid="1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4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566" restart="whenNotActive" fill="hold" evtFilter="cancelBubble" nodeType="interactiveSeq">
                <p:stCondLst>
                  <p:cond evt="onClick" delay="0">
                    <p:tgtEl>
                      <p:spTgt spid="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7" fill="hold">
                      <p:stCondLst>
                        <p:cond delay="0"/>
                      </p:stCondLst>
                      <p:childTnLst>
                        <p:par>
                          <p:cTn id="568" fill="hold">
                            <p:stCondLst>
                              <p:cond delay="0"/>
                            </p:stCondLst>
                            <p:childTnLst>
                              <p:par>
                                <p:cTn id="56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0" dur="4142" fill="hold"/>
                                        <p:tgtEl>
                                          <p:spTgt spid="1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"/>
                  </p:tgtEl>
                </p:cond>
              </p:nextCondLst>
            </p:seq>
            <p:seq concurrent="1" nextAc="seek">
              <p:cTn id="577" restart="whenNotActive" fill="hold" evtFilter="cancelBubble" nodeType="interactiveSeq">
                <p:stCondLst>
                  <p:cond evt="onClick" delay="0">
                    <p:tgtEl>
                      <p:spTgt spid="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8" fill="hold">
                      <p:stCondLst>
                        <p:cond delay="0"/>
                      </p:stCondLst>
                      <p:childTnLst>
                        <p:par>
                          <p:cTn id="579" fill="hold">
                            <p:stCondLst>
                              <p:cond delay="0"/>
                            </p:stCondLst>
                            <p:childTnLst>
                              <p:par>
                                <p:cTn id="58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1" dur="4142" fill="hold"/>
                                        <p:tgtEl>
                                          <p:spTgt spid="1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8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1"/>
                  </p:tgtEl>
                </p:cond>
              </p:nextCondLst>
            </p:seq>
            <p:seq concurrent="1" nextAc="seek">
              <p:cTn id="588" restart="whenNotActive" fill="hold" evtFilter="cancelBubble" nodeType="interactiveSeq">
                <p:stCondLst>
                  <p:cond evt="onClick" delay="0">
                    <p:tgtEl>
                      <p:spTgt spid="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9" fill="hold">
                      <p:stCondLst>
                        <p:cond delay="0"/>
                      </p:stCondLst>
                      <p:childTnLst>
                        <p:par>
                          <p:cTn id="590" fill="hold">
                            <p:stCondLst>
                              <p:cond delay="0"/>
                            </p:stCondLst>
                            <p:childTnLst>
                              <p:par>
                                <p:cTn id="59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2" dur="7284" fill="hold"/>
                                        <p:tgtEl>
                                          <p:spTgt spid="1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9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2"/>
                  </p:tgtEl>
                </p:cond>
              </p:nextCondLst>
            </p:seq>
            <p:audio>
              <p:cMediaNode>
                <p:cTn id="60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4"/>
                </p:tgtEl>
              </p:cMediaNode>
            </p:audio>
            <p:audio>
              <p:cMediaNode>
                <p:cTn id="60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5"/>
                </p:tgtEl>
              </p:cMediaNode>
            </p:audio>
            <p:audio>
              <p:cMediaNode>
                <p:cTn id="60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6"/>
                </p:tgtEl>
              </p:cMediaNode>
            </p:audio>
            <p:audio>
              <p:cMediaNode>
                <p:cTn id="60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7"/>
                </p:tgtEl>
              </p:cMediaNode>
            </p:audio>
            <p:audio>
              <p:cMediaNode>
                <p:cTn id="60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8"/>
                </p:tgtEl>
              </p:cMediaNode>
            </p:audio>
            <p:audio>
              <p:cMediaNode>
                <p:cTn id="6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9"/>
                </p:tgtEl>
              </p:cMediaNode>
            </p:audio>
            <p:seq concurrent="1" nextAc="seek">
              <p:cTn id="611" restart="whenNotActive" fill="hold" evtFilter="cancelBubble" nodeType="interactiveSeq">
                <p:stCondLst>
                  <p:cond evt="onClick" delay="0">
                    <p:tgtEl>
                      <p:spTgt spid="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2" fill="hold">
                      <p:stCondLst>
                        <p:cond delay="0"/>
                      </p:stCondLst>
                      <p:childTnLst>
                        <p:par>
                          <p:cTn id="613" fill="hold">
                            <p:stCondLst>
                              <p:cond delay="0"/>
                            </p:stCondLst>
                            <p:childTnLst>
                              <p:par>
                                <p:cTn id="6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5" dur="4142" fill="hold"/>
                                        <p:tgtEl>
                                          <p:spTgt spid="1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16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8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0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"/>
                  </p:tgtEl>
                </p:cond>
              </p:nextCondLst>
            </p:seq>
          </p:childTnLst>
        </p:cTn>
      </p:par>
    </p:tnLst>
    <p:bldLst>
      <p:bldP spid="59" grpId="0"/>
      <p:bldP spid="59" grpId="1"/>
      <p:bldP spid="59" grpId="2"/>
      <p:bldP spid="59" grpId="3"/>
      <p:bldP spid="32" grpId="0"/>
      <p:bldP spid="32" grpId="1"/>
      <p:bldP spid="69" grpId="0"/>
      <p:bldP spid="69" grpId="1"/>
      <p:bldP spid="82" grpId="0"/>
      <p:bldP spid="82" grpId="1"/>
      <p:bldP spid="90" grpId="0"/>
      <p:bldP spid="90" grpId="1"/>
      <p:bldP spid="92" grpId="0"/>
      <p:bldP spid="92" grpId="1"/>
      <p:bldP spid="92" grpId="2"/>
      <p:bldP spid="92" grpId="3"/>
      <p:bldP spid="85" grpId="0"/>
      <p:bldP spid="85" grpId="1"/>
      <p:bldP spid="85" grpId="2"/>
      <p:bldP spid="85" grpId="3"/>
      <p:bldP spid="100" grpId="0"/>
      <p:bldP spid="100" grpId="1"/>
      <p:bldP spid="127" grpId="1"/>
      <p:bldP spid="127" grpId="2"/>
      <p:bldP spid="150" grpId="0"/>
      <p:bldP spid="150" grpId="1"/>
      <p:bldP spid="76" grpId="0"/>
      <p:bldP spid="76" grpId="1"/>
      <p:bldP spid="76" grpId="2"/>
      <p:bldP spid="76" grpId="3"/>
      <p:bldP spid="93" grpId="0"/>
      <p:bldP spid="93" grpId="1"/>
      <p:bldP spid="93" grpId="2"/>
      <p:bldP spid="93" grpId="3"/>
      <p:bldP spid="75" grpId="0"/>
      <p:bldP spid="75" grpId="1"/>
      <p:bldP spid="75" grpId="2"/>
      <p:bldP spid="75" grpId="3"/>
      <p:bldP spid="83" grpId="0"/>
      <p:bldP spid="83" grpId="1"/>
      <p:bldP spid="83" grpId="2"/>
      <p:bldP spid="71" grpId="0"/>
      <p:bldP spid="71" grpId="1"/>
      <p:bldP spid="71" grpId="2"/>
      <p:bldP spid="71" grpId="3"/>
      <p:bldP spid="84" grpId="0"/>
      <p:bldP spid="84" grpId="1"/>
      <p:bldP spid="84" grpId="2"/>
      <p:bldP spid="84" grpId="3"/>
      <p:bldP spid="91" grpId="0"/>
      <p:bldP spid="91" grpId="1"/>
      <p:bldP spid="91" grpId="2"/>
      <p:bldP spid="124" grpId="0"/>
      <p:bldP spid="124" grpId="1"/>
      <p:bldP spid="124" grpId="2"/>
      <p:bldP spid="125" grpId="0"/>
      <p:bldP spid="125" grpId="1"/>
      <p:bldP spid="125" grpId="2"/>
      <p:bldP spid="125" grpId="3"/>
      <p:bldP spid="126" grpId="0"/>
      <p:bldP spid="126" grpId="1"/>
      <p:bldP spid="126" grpId="2"/>
      <p:bldP spid="126" grpId="3"/>
      <p:bldP spid="128" grpId="0"/>
      <p:bldP spid="128" grpId="1"/>
      <p:bldP spid="128" grpId="2"/>
      <p:bldP spid="129" grpId="0"/>
      <p:bldP spid="129" grpId="1"/>
      <p:bldP spid="129" grpId="2"/>
      <p:bldP spid="129" grpId="3"/>
      <p:bldP spid="130" grpId="0"/>
      <p:bldP spid="130" grpId="1"/>
      <p:bldP spid="130" grpId="2"/>
      <p:bldP spid="130" grpId="3"/>
      <p:bldP spid="148" grpId="0"/>
      <p:bldP spid="148" grpId="1"/>
      <p:bldP spid="148" grpId="2"/>
      <p:bldP spid="148" grpId="3"/>
      <p:bldP spid="149" grpId="0"/>
      <p:bldP spid="149" grpId="1"/>
      <p:bldP spid="149" grpId="2"/>
      <p:bldP spid="149" grpId="3"/>
      <p:bldP spid="154" grpId="0"/>
      <p:bldP spid="154" grpId="1"/>
      <p:bldP spid="159" grpId="0"/>
      <p:bldP spid="160" grpId="0"/>
      <p:bldP spid="160" grpId="1"/>
      <p:bldP spid="161" grpId="0"/>
      <p:bldP spid="161" grpId="2"/>
      <p:bldP spid="162" grpId="0"/>
      <p:bldP spid="162" grpId="3"/>
      <p:bldP spid="147" grpId="0"/>
      <p:bldP spid="147" grpId="1"/>
      <p:bldP spid="147" grpId="2"/>
      <p:bldP spid="151" grpId="0"/>
      <p:bldP spid="151" grpId="1"/>
      <p:bldP spid="151" grpId="2"/>
      <p:bldP spid="151" grpId="3"/>
      <p:bldP spid="152" grpId="0"/>
      <p:bldP spid="152" grpId="1"/>
      <p:bldP spid="152" grpId="2"/>
      <p:bldP spid="152" grpId="3"/>
      <p:bldP spid="152" grpId="4"/>
      <p:bldP spid="153" grpId="0"/>
      <p:bldP spid="153" grpId="1"/>
      <p:bldP spid="153" grpId="2"/>
      <p:bldP spid="153" grpId="3"/>
      <p:bldP spid="153" grpId="4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57422" y="357166"/>
            <a:ext cx="4500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Использованные ресурсы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785794"/>
            <a:ext cx="8501122" cy="6008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ru-RU" sz="1600" u="sng" dirty="0" smtClean="0">
                <a:solidFill>
                  <a:srgbClr val="0000FF"/>
                </a:solidFill>
                <a:latin typeface="Calibri"/>
                <a:ea typeface="Calibri"/>
                <a:cs typeface="Times New Roman"/>
                <a:hlinkClick r:id="rId2"/>
              </a:rPr>
              <a:t>http://s014.radikal.ru/i329/1011/60/f72773b748bb.jpg</a:t>
            </a:r>
            <a:r>
              <a:rPr lang="ru-RU" sz="1600" dirty="0" smtClean="0">
                <a:latin typeface="Calibri"/>
                <a:ea typeface="Calibri"/>
                <a:cs typeface="Times New Roman"/>
              </a:rPr>
              <a:t> все герои</a:t>
            </a:r>
          </a:p>
          <a:p>
            <a:pPr>
              <a:spcAft>
                <a:spcPts val="1000"/>
              </a:spcAft>
            </a:pPr>
            <a:r>
              <a:rPr lang="ru-RU" sz="1600" u="sng" dirty="0" smtClean="0">
                <a:solidFill>
                  <a:srgbClr val="0000FF"/>
                </a:solidFill>
                <a:latin typeface="Calibri"/>
                <a:ea typeface="Calibri"/>
                <a:cs typeface="Times New Roman"/>
                <a:hlinkClick r:id="rId3"/>
              </a:rPr>
              <a:t>http://animashky.ru/flist/objiv/2/51.gif</a:t>
            </a:r>
            <a:r>
              <a:rPr lang="ru-RU" sz="1600" dirty="0" smtClean="0">
                <a:latin typeface="Calibri"/>
                <a:ea typeface="Calibri"/>
                <a:cs typeface="Times New Roman"/>
              </a:rPr>
              <a:t>  бабочка</a:t>
            </a:r>
          </a:p>
          <a:p>
            <a:pPr>
              <a:spcAft>
                <a:spcPts val="1000"/>
              </a:spcAft>
            </a:pPr>
            <a:r>
              <a:rPr lang="ru-RU" sz="1400" u="sng" dirty="0" smtClean="0">
                <a:hlinkClick r:id="rId4"/>
              </a:rPr>
              <a:t>http://www.izdflamingo.ru/netcat_files/351/68/h_8beb5e82f60cb3d0c76cfec6b24ac2fb</a:t>
            </a:r>
            <a:r>
              <a:rPr lang="ru-RU" sz="1400" dirty="0" smtClean="0"/>
              <a:t>  колобок в сапогах</a:t>
            </a:r>
          </a:p>
          <a:p>
            <a:r>
              <a:rPr lang="ru-RU" sz="1400" u="sng" dirty="0" smtClean="0">
                <a:hlinkClick r:id="rId5"/>
              </a:rPr>
              <a:t>http://www.izdflamingo.ru/netcat_files/351/68/h_368360b6b5a910d6e9dbe4bc634f30bc</a:t>
            </a:r>
            <a:r>
              <a:rPr lang="ru-RU" sz="1400" dirty="0" smtClean="0"/>
              <a:t> с полотенцем</a:t>
            </a:r>
          </a:p>
          <a:p>
            <a:r>
              <a:rPr lang="ru-RU" sz="1400" u="sng" dirty="0" smtClean="0">
                <a:hlinkClick r:id="rId6"/>
              </a:rPr>
              <a:t>http://www.izdflamingo.ru/netcat_files/351/68/h_f2ee5e3509ce72cbb0486233a65d3b3e</a:t>
            </a:r>
            <a:r>
              <a:rPr lang="ru-RU" sz="1400" dirty="0" smtClean="0"/>
              <a:t> с сумкой</a:t>
            </a:r>
          </a:p>
          <a:p>
            <a:r>
              <a:rPr lang="ru-RU" sz="1400" u="sng" dirty="0" smtClean="0">
                <a:hlinkClick r:id="rId7"/>
              </a:rPr>
              <a:t>http://www.izdflamingo.ru/netcat_files/351/68/h_22d8f34d7517b811fa1ecb6805648c75</a:t>
            </a:r>
            <a:r>
              <a:rPr lang="ru-RU" sz="1400" dirty="0" smtClean="0"/>
              <a:t> космонавт</a:t>
            </a:r>
          </a:p>
          <a:p>
            <a:r>
              <a:rPr lang="ru-RU" sz="1400" u="sng" dirty="0" smtClean="0">
                <a:hlinkClick r:id="rId8"/>
              </a:rPr>
              <a:t>http://www.izdflamingo.ru/netcat_files/351/68/h_f788916345c663eb3f0de0158375d382</a:t>
            </a:r>
            <a:r>
              <a:rPr lang="ru-RU" sz="1400" dirty="0" smtClean="0"/>
              <a:t> художник</a:t>
            </a:r>
          </a:p>
          <a:p>
            <a:r>
              <a:rPr lang="ru-RU" sz="1400" u="sng" dirty="0" smtClean="0">
                <a:hlinkClick r:id="rId9"/>
              </a:rPr>
              <a:t>http://www.izdflamingo.ru/netcat_files/351/68/h_c8b1d8236b1680521c2f272f0544a124</a:t>
            </a:r>
            <a:r>
              <a:rPr lang="ru-RU" sz="1400" dirty="0" smtClean="0"/>
              <a:t> на велосипеде</a:t>
            </a:r>
          </a:p>
          <a:p>
            <a:r>
              <a:rPr lang="ru-RU" sz="1400" u="sng" dirty="0" smtClean="0">
                <a:hlinkClick r:id="rId10"/>
              </a:rPr>
              <a:t>http://www.izdflamingo.ru/netcat_files/351/68/h_9d68f3da155e40769ed2f44a7bf99054</a:t>
            </a:r>
            <a:r>
              <a:rPr lang="ru-RU" sz="1400" dirty="0" smtClean="0"/>
              <a:t> в доспехах</a:t>
            </a:r>
          </a:p>
          <a:p>
            <a:r>
              <a:rPr lang="ru-RU" sz="1400" u="sng" dirty="0" smtClean="0">
                <a:hlinkClick r:id="rId11"/>
              </a:rPr>
              <a:t>http://www.izdflamingo.ru/netcat_files/351/68/h_79436c531f95ea69cddad038cb7f3d19</a:t>
            </a:r>
            <a:r>
              <a:rPr lang="ru-RU" sz="1400" dirty="0" smtClean="0"/>
              <a:t> в цирке</a:t>
            </a:r>
          </a:p>
          <a:p>
            <a:r>
              <a:rPr lang="ru-RU" sz="1400" u="sng" dirty="0" smtClean="0">
                <a:hlinkClick r:id="rId12"/>
              </a:rPr>
              <a:t>http://img1.liveinternet.ru/images/attach/c/0/63/370/63370071_1283114229_01.png</a:t>
            </a:r>
            <a:r>
              <a:rPr lang="ru-RU" sz="1400" dirty="0" smtClean="0"/>
              <a:t> кот в сап</a:t>
            </a:r>
          </a:p>
          <a:p>
            <a:r>
              <a:rPr lang="ru-RU" sz="1400" u="sng" dirty="0" smtClean="0">
                <a:hlinkClick r:id="rId13"/>
              </a:rPr>
              <a:t>http://www.allcliparts.ru/pics/EUROTOON/FRANCE/27.gif</a:t>
            </a:r>
            <a:r>
              <a:rPr lang="ru-RU" sz="1400" dirty="0" smtClean="0"/>
              <a:t> рыцарь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u="sng" dirty="0" smtClean="0">
                <a:solidFill>
                  <a:srgbClr val="0000FF"/>
                </a:solidFill>
                <a:latin typeface="Calibri"/>
                <a:ea typeface="Calibri"/>
                <a:cs typeface="Times New Roman"/>
                <a:hlinkClick r:id="rId14"/>
              </a:rPr>
              <a:t>http://freelance.ru/img/portfolio/big/294560.jpg</a:t>
            </a:r>
            <a:r>
              <a:rPr lang="ru-RU" sz="1600" dirty="0" smtClean="0">
                <a:latin typeface="Calibri"/>
                <a:ea typeface="Calibri"/>
                <a:cs typeface="Times New Roman"/>
              </a:rPr>
              <a:t> фон с радугой</a:t>
            </a:r>
          </a:p>
          <a:p>
            <a:r>
              <a:rPr lang="ru-RU" sz="1400" u="sng" dirty="0" smtClean="0">
                <a:hlinkClick r:id="rId15"/>
              </a:rPr>
              <a:t>http://basel.ucoz.ru/_ph/22/2/97130851.jpg</a:t>
            </a:r>
            <a:r>
              <a:rPr lang="ru-RU" sz="1400" dirty="0" smtClean="0"/>
              <a:t> голубь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Сокирко С. П.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357166"/>
            <a:ext cx="857256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u="sng" dirty="0" smtClean="0">
                <a:hlinkClick r:id="rId2"/>
              </a:rPr>
              <a:t>http://img0.liveinternet.ru/images/attach/c/2/67/869/67869257_1292344978_28.png</a:t>
            </a:r>
            <a:r>
              <a:rPr lang="ru-RU" sz="1400" dirty="0" smtClean="0"/>
              <a:t>мойдодыр </a:t>
            </a:r>
          </a:p>
          <a:p>
            <a:r>
              <a:rPr lang="ru-RU" sz="1400" u="sng" dirty="0" smtClean="0">
                <a:hlinkClick r:id="rId3"/>
              </a:rPr>
              <a:t>http://www.goodclipart.ru/data/razvlecheniya/ENTRTNMNT02/08/E01181.png</a:t>
            </a:r>
            <a:r>
              <a:rPr lang="ru-RU" sz="1400" dirty="0" smtClean="0"/>
              <a:t>фокусник</a:t>
            </a:r>
          </a:p>
          <a:p>
            <a:r>
              <a:rPr lang="ru-RU" sz="1400" u="sng" dirty="0" smtClean="0">
                <a:hlinkClick r:id="rId4"/>
              </a:rPr>
              <a:t>http://www.artsides.ru/big/item_4938.jpg</a:t>
            </a:r>
            <a:r>
              <a:rPr lang="ru-RU" sz="1400" dirty="0" smtClean="0"/>
              <a:t> </a:t>
            </a:r>
            <a:r>
              <a:rPr lang="ru-RU" sz="1400" dirty="0" err="1" smtClean="0"/>
              <a:t>косм-инопланетянин</a:t>
            </a:r>
            <a:endParaRPr lang="ru-RU" sz="1400" dirty="0" smtClean="0"/>
          </a:p>
          <a:p>
            <a:r>
              <a:rPr lang="ru-RU" sz="1400" u="sng" dirty="0" smtClean="0">
                <a:hlinkClick r:id="rId5"/>
              </a:rPr>
              <a:t>http://s60.radikal.ru/i167/1003/d9/012c02fb4e48.jpg</a:t>
            </a:r>
            <a:r>
              <a:rPr lang="ru-RU" sz="1400" dirty="0" smtClean="0"/>
              <a:t> охотник</a:t>
            </a:r>
          </a:p>
          <a:p>
            <a:r>
              <a:rPr lang="ru-RU" sz="1400" u="sng" dirty="0" smtClean="0">
                <a:hlinkClick r:id="rId6"/>
              </a:rPr>
              <a:t>http://www.nvsaratov.ru/upload/iblock/daf/dafd5b99cb684e0e74387b3a2261edcc.png</a:t>
            </a:r>
            <a:r>
              <a:rPr lang="ru-RU" sz="1400" dirty="0" smtClean="0"/>
              <a:t> художник</a:t>
            </a:r>
          </a:p>
          <a:p>
            <a:r>
              <a:rPr lang="ru-RU" sz="1400" u="sng" dirty="0" smtClean="0">
                <a:hlinkClick r:id="rId7"/>
              </a:rPr>
              <a:t>http://s53.radikal.ru/i139/0902/c9/9bd513817963.png</a:t>
            </a:r>
            <a:r>
              <a:rPr lang="ru-RU" sz="1400" dirty="0" smtClean="0"/>
              <a:t> стрелки цветные</a:t>
            </a:r>
          </a:p>
          <a:p>
            <a:r>
              <a:rPr lang="ru-RU" sz="1400" u="sng" dirty="0" smtClean="0">
                <a:hlinkClick r:id="rId8"/>
              </a:rPr>
              <a:t>http://s001.radikal.ru/i195/1010/23/df59f245c349.png</a:t>
            </a:r>
            <a:r>
              <a:rPr lang="ru-RU" sz="1400" dirty="0" smtClean="0"/>
              <a:t> указатель голуби</a:t>
            </a:r>
          </a:p>
          <a:p>
            <a:r>
              <a:rPr lang="ru-RU" sz="1400" u="sng" dirty="0" smtClean="0">
                <a:hlinkClick r:id="rId9"/>
              </a:rPr>
              <a:t>http://i.allday.ru/uploads/posts/2008-12/thumbs/1229530406_shutterstock_18282694.jpg</a:t>
            </a:r>
            <a:r>
              <a:rPr lang="ru-RU" sz="1400" dirty="0" smtClean="0"/>
              <a:t> голубь</a:t>
            </a:r>
          </a:p>
          <a:p>
            <a:r>
              <a:rPr lang="ru-RU" sz="1400" dirty="0" smtClean="0">
                <a:solidFill>
                  <a:schemeClr val="accent4">
                    <a:lumMod val="75000"/>
                  </a:schemeClr>
                </a:solidFill>
              </a:rPr>
              <a:t> Остальные картинки сканированы с журнала «Колобок»</a:t>
            </a:r>
          </a:p>
          <a:p>
            <a:endParaRPr lang="ru-RU" sz="1400" dirty="0" smtClean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Сокирко С. П.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3251</TotalTime>
  <Words>461</Words>
  <Application>Microsoft Office PowerPoint</Application>
  <PresentationFormat>Экран (4:3)</PresentationFormat>
  <Paragraphs>90</Paragraphs>
  <Slides>6</Slides>
  <Notes>0</Notes>
  <HiddenSlides>0</HiddenSlides>
  <MMClips>24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9" baseType="lpstr">
      <vt:lpstr>Тема Office</vt:lpstr>
      <vt:lpstr>Аспект</vt:lpstr>
      <vt:lpstr>Equation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319</cp:revision>
  <dcterms:modified xsi:type="dcterms:W3CDTF">2011-11-26T22:38:51Z</dcterms:modified>
</cp:coreProperties>
</file>